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10693400" cy="7561263"/>
  <p:notesSz cx="6797675" cy="9872663"/>
  <p:defaultTextStyle>
    <a:defPPr>
      <a:defRPr lang="es-ES_tradnl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600">
          <p15:clr>
            <a:srgbClr val="A4A3A4"/>
          </p15:clr>
        </p15:guide>
        <p15:guide id="3" pos="3368">
          <p15:clr>
            <a:srgbClr val="A4A3A4"/>
          </p15:clr>
        </p15:guide>
        <p15:guide id="4" pos="2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CC3300"/>
    <a:srgbClr val="CD03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767" autoAdjust="0"/>
  </p:normalViewPr>
  <p:slideViewPr>
    <p:cSldViewPr showGuides="1">
      <p:cViewPr varScale="1">
        <p:scale>
          <a:sx n="64" d="100"/>
          <a:sy n="64" d="100"/>
        </p:scale>
        <p:origin x="1176" y="84"/>
      </p:cViewPr>
      <p:guideLst>
        <p:guide orient="horz" pos="2381"/>
        <p:guide pos="3600"/>
        <p:guide pos="3368"/>
        <p:guide pos="2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B3F97-B075-4FC8-929A-2EA66F6F2D16}" type="datetimeFigureOut">
              <a:rPr lang="es-ES" smtClean="0"/>
              <a:t>28/01/2020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781050" y="739775"/>
            <a:ext cx="52355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CC18C-F30E-4531-9536-8FE2D2D9656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7645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u-ES"/>
              <a:t>2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B1D3-F21B-4BE5-B230-4CA4DC561CF7}" type="datetimeFigureOut">
              <a:rPr lang="es-ES_tradnl" smtClean="0"/>
              <a:pPr/>
              <a:t>28/01/2020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7FF-4D50-444D-BEEA-2CFE3F6C6CF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B1D3-F21B-4BE5-B230-4CA4DC561CF7}" type="datetimeFigureOut">
              <a:rPr lang="es-ES_tradnl" smtClean="0"/>
              <a:pPr/>
              <a:t>28/01/2020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7FF-4D50-444D-BEEA-2CFE3F6C6CF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8" cy="711318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25639" y="334306"/>
            <a:ext cx="8263250" cy="711318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B1D3-F21B-4BE5-B230-4CA4DC561CF7}" type="datetimeFigureOut">
              <a:rPr lang="es-ES_tradnl" smtClean="0"/>
              <a:pPr/>
              <a:t>28/01/2020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7FF-4D50-444D-BEEA-2CFE3F6C6CF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B1D3-F21B-4BE5-B230-4CA4DC561CF7}" type="datetimeFigureOut">
              <a:rPr lang="es-ES_tradnl" smtClean="0"/>
              <a:pPr/>
              <a:t>28/01/2020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7FF-4D50-444D-BEEA-2CFE3F6C6CF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B1D3-F21B-4BE5-B230-4CA4DC561CF7}" type="datetimeFigureOut">
              <a:rPr lang="es-ES_tradnl" smtClean="0"/>
              <a:pPr/>
              <a:t>28/01/2020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7FF-4D50-444D-BEEA-2CFE3F6C6CF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25639" y="1944575"/>
            <a:ext cx="5537918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341781" y="1944575"/>
            <a:ext cx="5537919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B1D3-F21B-4BE5-B230-4CA4DC561CF7}" type="datetimeFigureOut">
              <a:rPr lang="es-ES_tradnl" smtClean="0"/>
              <a:pPr/>
              <a:t>28/01/2020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7FF-4D50-444D-BEEA-2CFE3F6C6CF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B1D3-F21B-4BE5-B230-4CA4DC561CF7}" type="datetimeFigureOut">
              <a:rPr lang="es-ES_tradnl" smtClean="0"/>
              <a:pPr/>
              <a:t>28/01/2020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7FF-4D50-444D-BEEA-2CFE3F6C6CF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B1D3-F21B-4BE5-B230-4CA4DC561CF7}" type="datetimeFigureOut">
              <a:rPr lang="es-ES_tradnl" smtClean="0"/>
              <a:pPr/>
              <a:t>28/01/2020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7FF-4D50-444D-BEEA-2CFE3F6C6CF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B1D3-F21B-4BE5-B230-4CA4DC561CF7}" type="datetimeFigureOut">
              <a:rPr lang="es-ES_tradnl" smtClean="0"/>
              <a:pPr/>
              <a:t>28/01/2020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7FF-4D50-444D-BEEA-2CFE3F6C6CF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B1D3-F21B-4BE5-B230-4CA4DC561CF7}" type="datetimeFigureOut">
              <a:rPr lang="es-ES_tradnl" smtClean="0"/>
              <a:pPr/>
              <a:t>28/01/2020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7FF-4D50-444D-BEEA-2CFE3F6C6CF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B1D3-F21B-4BE5-B230-4CA4DC561CF7}" type="datetimeFigureOut">
              <a:rPr lang="es-ES_tradnl" smtClean="0"/>
              <a:pPr/>
              <a:t>28/01/2020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7FF-4D50-444D-BEEA-2CFE3F6C6CF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1B1D3-F21B-4BE5-B230-4CA4DC561CF7}" type="datetimeFigureOut">
              <a:rPr lang="es-ES_tradnl" smtClean="0"/>
              <a:pPr/>
              <a:t>28/01/2020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887FF-4D50-444D-BEEA-2CFE3F6C6CF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ri.eus/euskadinnova/es/portada-euskadiinnova/soluciones-para-micropymes/inscripciones-implantalari/589.asp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www.spri.eus/euskadinnova/eu/euskadiinnova-azala/konponbideak-mikroeteetan/izen-emateak/590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/>
          <p:cNvSpPr/>
          <p:nvPr/>
        </p:nvSpPr>
        <p:spPr>
          <a:xfrm>
            <a:off x="8474998" y="-27578"/>
            <a:ext cx="2219878" cy="757719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2" y="-2420"/>
            <a:ext cx="8487723" cy="3096314"/>
          </a:xfrm>
          <a:prstGeom prst="rect">
            <a:avLst/>
          </a:prstGeom>
          <a:noFill/>
        </p:spPr>
      </p:pic>
      <p:sp>
        <p:nvSpPr>
          <p:cNvPr id="62" name="61 CuadroTexto"/>
          <p:cNvSpPr txBox="1"/>
          <p:nvPr/>
        </p:nvSpPr>
        <p:spPr>
          <a:xfrm>
            <a:off x="8501803" y="4782206"/>
            <a:ext cx="21372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sz="1200" dirty="0" smtClean="0">
                <a:latin typeface="Neo Sans" pitchFamily="34" charset="0"/>
                <a:cs typeface="Arial" pitchFamily="34" charset="0"/>
              </a:rPr>
              <a:t>Si </a:t>
            </a:r>
            <a:r>
              <a:rPr lang="es-ES_tradnl" sz="1200" dirty="0">
                <a:latin typeface="Neo Sans" pitchFamily="34" charset="0"/>
                <a:cs typeface="Arial" pitchFamily="34" charset="0"/>
              </a:rPr>
              <a:t>estás interesado en participar en este taller ponte en contacto con nosotros o </a:t>
            </a:r>
            <a:endParaRPr lang="es-ES_tradnl" sz="1200" b="1" i="1" dirty="0">
              <a:latin typeface="Neo Sans" pitchFamily="34" charset="0"/>
              <a:cs typeface="Arial" pitchFamily="34" charset="0"/>
            </a:endParaRPr>
          </a:p>
        </p:txBody>
      </p:sp>
      <p:sp>
        <p:nvSpPr>
          <p:cNvPr id="66" name="Text Box 55"/>
          <p:cNvSpPr txBox="1">
            <a:spLocks noChangeArrowheads="1" noChangeShapeType="1"/>
          </p:cNvSpPr>
          <p:nvPr/>
        </p:nvSpPr>
        <p:spPr bwMode="auto">
          <a:xfrm flipH="1">
            <a:off x="8316" y="126602"/>
            <a:ext cx="8591164" cy="930896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  <p:txBody>
          <a:bodyPr wrap="square" lIns="36195" tIns="36195" rIns="36195" bIns="36195" anchor="ctr">
            <a:spAutoFit/>
          </a:bodyPr>
          <a:lstStyle/>
          <a:p>
            <a:pPr>
              <a:lnSpc>
                <a:spcPts val="3532"/>
              </a:lnSpc>
              <a:spcBef>
                <a:spcPts val="80"/>
              </a:spcBef>
            </a:pPr>
            <a:r>
              <a:rPr lang="es-ES" sz="2800" b="1" i="1" dirty="0">
                <a:solidFill>
                  <a:schemeClr val="bg1"/>
                </a:solidFill>
                <a:latin typeface="Neo Sans" pitchFamily="34" charset="0"/>
              </a:rPr>
              <a:t>AGILIDAD para tu negocio con un USO INTELIGENTE de los dispositivos MÓVILES</a:t>
            </a:r>
          </a:p>
        </p:txBody>
      </p:sp>
      <p:sp>
        <p:nvSpPr>
          <p:cNvPr id="70" name="12 CuadroTexto"/>
          <p:cNvSpPr txBox="1"/>
          <p:nvPr/>
        </p:nvSpPr>
        <p:spPr>
          <a:xfrm>
            <a:off x="90080" y="3481343"/>
            <a:ext cx="42485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400"/>
              </a:lnSpc>
              <a:buClr>
                <a:srgbClr val="C00000"/>
              </a:buClr>
              <a:buSzPct val="140000"/>
            </a:pPr>
            <a:r>
              <a:rPr lang="es-ES_tradnl" sz="1800" dirty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… </a:t>
            </a:r>
            <a:r>
              <a:rPr lang="es-ES_tradnl" sz="1400" dirty="0" smtClean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escanea y mecanografía documentos pudiendo </a:t>
            </a:r>
            <a:r>
              <a:rPr lang="es-ES_tradnl" sz="14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firmarlos </a:t>
            </a:r>
            <a:r>
              <a:rPr lang="es-ES_tradnl" sz="1200" dirty="0" smtClean="0">
                <a:latin typeface="Neo Sans" pitchFamily="34" charset="0"/>
                <a:cs typeface="Arial" pitchFamily="34" charset="0"/>
              </a:rPr>
              <a:t>desde </a:t>
            </a:r>
            <a:r>
              <a:rPr lang="es-ES_tradnl" sz="1200" dirty="0">
                <a:latin typeface="Neo Sans" pitchFamily="34" charset="0"/>
                <a:cs typeface="Arial" pitchFamily="34" charset="0"/>
              </a:rPr>
              <a:t>tu dispositivo móvil, incluso con </a:t>
            </a:r>
            <a:r>
              <a:rPr lang="es-ES_tradnl" sz="14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firma electrónica</a:t>
            </a:r>
          </a:p>
          <a:p>
            <a:pPr algn="just">
              <a:lnSpc>
                <a:spcPts val="2400"/>
              </a:lnSpc>
              <a:buClr>
                <a:srgbClr val="C00000"/>
              </a:buClr>
              <a:buSzPct val="140000"/>
            </a:pPr>
            <a:r>
              <a:rPr lang="es-ES_tradnl" sz="1600" dirty="0">
                <a:latin typeface="Neo Sans" pitchFamily="34" charset="0"/>
                <a:cs typeface="Arial" pitchFamily="34" charset="0"/>
              </a:rPr>
              <a:t>… </a:t>
            </a:r>
            <a:r>
              <a:rPr lang="es-ES_tradnl" sz="14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traduce en tiempo real </a:t>
            </a:r>
            <a:r>
              <a:rPr lang="es-ES_tradnl" sz="1200" dirty="0">
                <a:latin typeface="Neo Sans" pitchFamily="34" charset="0"/>
                <a:cs typeface="Arial" pitchFamily="34" charset="0"/>
              </a:rPr>
              <a:t>textos y </a:t>
            </a:r>
            <a:r>
              <a:rPr lang="es-ES_tradnl" sz="1200" dirty="0" smtClean="0">
                <a:latin typeface="Neo Sans" pitchFamily="34" charset="0"/>
                <a:cs typeface="Arial" pitchFamily="34" charset="0"/>
              </a:rPr>
              <a:t>conversaciones a distintos idiomas</a:t>
            </a:r>
            <a:endParaRPr lang="es-ES_tradnl" sz="1200" dirty="0">
              <a:latin typeface="Neo Sans" pitchFamily="34" charset="0"/>
              <a:cs typeface="Arial" pitchFamily="34" charset="0"/>
            </a:endParaRPr>
          </a:p>
          <a:p>
            <a:pPr algn="just">
              <a:lnSpc>
                <a:spcPts val="2400"/>
              </a:lnSpc>
              <a:buClr>
                <a:srgbClr val="C00000"/>
              </a:buClr>
              <a:buSzPct val="140000"/>
            </a:pPr>
            <a:r>
              <a:rPr lang="es-ES_tradnl" sz="1800" dirty="0" smtClean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... </a:t>
            </a:r>
            <a:r>
              <a:rPr lang="es-ES_tradnl" sz="1200" dirty="0" smtClean="0">
                <a:latin typeface="Neo Sans" pitchFamily="34" charset="0"/>
                <a:cs typeface="Arial" pitchFamily="34" charset="0"/>
              </a:rPr>
              <a:t>administra proyectos y </a:t>
            </a:r>
            <a:r>
              <a:rPr lang="es-ES_tradnl" sz="14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gestiona tareas </a:t>
            </a:r>
            <a:r>
              <a:rPr lang="es-ES_tradnl" sz="1200" dirty="0" smtClean="0">
                <a:latin typeface="Neo Sans" pitchFamily="34" charset="0"/>
                <a:cs typeface="Arial" pitchFamily="34" charset="0"/>
              </a:rPr>
              <a:t>de manera sencilla </a:t>
            </a:r>
          </a:p>
          <a:p>
            <a:pPr algn="just">
              <a:lnSpc>
                <a:spcPts val="2400"/>
              </a:lnSpc>
              <a:buClr>
                <a:srgbClr val="C00000"/>
              </a:buClr>
              <a:buSzPct val="140000"/>
            </a:pPr>
            <a:r>
              <a:rPr lang="es-ES_tradnl" sz="1200" dirty="0" smtClean="0">
                <a:latin typeface="Neo Sans" pitchFamily="34" charset="0"/>
                <a:cs typeface="Arial" pitchFamily="34" charset="0"/>
              </a:rPr>
              <a:t>… </a:t>
            </a:r>
            <a:r>
              <a:rPr lang="es-ES_tradnl" sz="14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coordina </a:t>
            </a:r>
            <a:r>
              <a:rPr lang="es-ES_tradnl" sz="1200" dirty="0" smtClean="0">
                <a:latin typeface="Neo Sans" pitchFamily="34" charset="0"/>
                <a:cs typeface="Arial" pitchFamily="34" charset="0"/>
              </a:rPr>
              <a:t>con tus empleados o socios los trabajos desde tu móvil, </a:t>
            </a:r>
            <a:r>
              <a:rPr lang="es-ES_tradnl" sz="14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disponiendo</a:t>
            </a:r>
            <a:r>
              <a:rPr lang="es-ES_tradnl" sz="1200" dirty="0" smtClean="0">
                <a:latin typeface="Neo Sans" pitchFamily="34" charset="0"/>
                <a:cs typeface="Arial" pitchFamily="34" charset="0"/>
              </a:rPr>
              <a:t> en todo momento del </a:t>
            </a:r>
            <a:r>
              <a:rPr lang="es-ES_tradnl" sz="14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progreso de ejecución</a:t>
            </a:r>
          </a:p>
          <a:p>
            <a:pPr algn="just">
              <a:lnSpc>
                <a:spcPts val="2400"/>
              </a:lnSpc>
              <a:buClr>
                <a:srgbClr val="C00000"/>
              </a:buClr>
              <a:buSzPct val="140000"/>
            </a:pPr>
            <a:r>
              <a:rPr lang="es-ES_tradnl" sz="1800" dirty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... </a:t>
            </a:r>
            <a:r>
              <a:rPr lang="es-ES_tradnl" sz="14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Localiza remotamente </a:t>
            </a:r>
            <a:r>
              <a:rPr lang="es-ES_tradnl" sz="1200" dirty="0" smtClean="0">
                <a:latin typeface="Neo Sans" pitchFamily="34" charset="0"/>
                <a:cs typeface="Arial" pitchFamily="34" charset="0"/>
              </a:rPr>
              <a:t>y borra la información de </a:t>
            </a:r>
            <a:r>
              <a:rPr lang="es-ES_tradnl" sz="1400" dirty="0" smtClean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tu móvil</a:t>
            </a:r>
            <a:endParaRPr lang="es-ES_tradnl" sz="1400" dirty="0">
              <a:solidFill>
                <a:schemeClr val="bg1">
                  <a:lumMod val="50000"/>
                </a:schemeClr>
              </a:solidFill>
              <a:latin typeface="Neo Sans" pitchFamily="34" charset="0"/>
              <a:cs typeface="Arial" pitchFamily="34" charset="0"/>
            </a:endParaRPr>
          </a:p>
          <a:p>
            <a:pPr algn="just">
              <a:lnSpc>
                <a:spcPts val="2400"/>
              </a:lnSpc>
              <a:buClr>
                <a:srgbClr val="C00000"/>
              </a:buClr>
              <a:buSzPct val="140000"/>
            </a:pPr>
            <a:endParaRPr lang="es-ES_tradnl" sz="1200" dirty="0">
              <a:latin typeface="Neo Sans" pitchFamily="34" charset="0"/>
              <a:cs typeface="Arial" pitchFamily="34" charset="0"/>
            </a:endParaRPr>
          </a:p>
        </p:txBody>
      </p:sp>
      <p:sp>
        <p:nvSpPr>
          <p:cNvPr id="71" name="25 CuadroTexto"/>
          <p:cNvSpPr txBox="1"/>
          <p:nvPr/>
        </p:nvSpPr>
        <p:spPr>
          <a:xfrm>
            <a:off x="4473820" y="3481343"/>
            <a:ext cx="39553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400"/>
              </a:lnSpc>
              <a:buClr>
                <a:srgbClr val="C00000"/>
              </a:buClr>
              <a:buSzPct val="140000"/>
            </a:pPr>
            <a:r>
              <a:rPr lang="es-ES_tradnl" sz="1800" dirty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…</a:t>
            </a:r>
            <a:r>
              <a:rPr lang="es-ES_tradnl" sz="1200" dirty="0">
                <a:latin typeface="Neo Sans" pitchFamily="34" charset="0"/>
                <a:cs typeface="Arial" pitchFamily="34" charset="0"/>
              </a:rPr>
              <a:t> </a:t>
            </a:r>
            <a:r>
              <a:rPr lang="es-ES_tradnl" sz="14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accede a tu ordenador de forma remota </a:t>
            </a:r>
            <a:r>
              <a:rPr lang="es-ES_tradnl" sz="1200" dirty="0">
                <a:latin typeface="Neo Sans" pitchFamily="34" charset="0"/>
                <a:cs typeface="Arial" pitchFamily="34" charset="0"/>
              </a:rPr>
              <a:t>desde tus dispositivos </a:t>
            </a:r>
          </a:p>
          <a:p>
            <a:pPr algn="just">
              <a:lnSpc>
                <a:spcPts val="2400"/>
              </a:lnSpc>
              <a:buClr>
                <a:srgbClr val="C00000"/>
              </a:buClr>
              <a:buSzPct val="140000"/>
            </a:pPr>
            <a:r>
              <a:rPr lang="es-ES_tradnl" sz="1800" dirty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…</a:t>
            </a:r>
            <a:r>
              <a:rPr lang="es-ES_tradnl" sz="1200" dirty="0">
                <a:latin typeface="Neo Sans" pitchFamily="34" charset="0"/>
                <a:cs typeface="Arial" pitchFamily="34" charset="0"/>
              </a:rPr>
              <a:t> </a:t>
            </a:r>
            <a:r>
              <a:rPr lang="es-ES_tradnl" sz="14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agenda tus citas </a:t>
            </a:r>
            <a:r>
              <a:rPr lang="es-ES_tradnl" sz="1200" dirty="0">
                <a:latin typeface="Neo Sans" pitchFamily="34" charset="0"/>
                <a:cs typeface="Arial" pitchFamily="34" charset="0"/>
              </a:rPr>
              <a:t>con alertas programadas, y sincronizarlo con otros eventos</a:t>
            </a:r>
          </a:p>
          <a:p>
            <a:pPr algn="just">
              <a:lnSpc>
                <a:spcPts val="2400"/>
              </a:lnSpc>
              <a:buClr>
                <a:srgbClr val="C00000"/>
              </a:buClr>
              <a:buSzPct val="140000"/>
            </a:pPr>
            <a:r>
              <a:rPr lang="es-ES_tradnl" sz="1800" dirty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… </a:t>
            </a:r>
            <a:r>
              <a:rPr lang="es-ES_tradnl" sz="1200" dirty="0" smtClean="0">
                <a:latin typeface="Neo Sans" pitchFamily="34" charset="0"/>
                <a:cs typeface="Arial" pitchFamily="34" charset="0"/>
              </a:rPr>
              <a:t>usa </a:t>
            </a:r>
            <a:r>
              <a:rPr lang="es-ES_tradnl" sz="1200" dirty="0">
                <a:latin typeface="Neo Sans" pitchFamily="34" charset="0"/>
                <a:cs typeface="Arial" pitchFamily="34" charset="0"/>
              </a:rPr>
              <a:t>códigos </a:t>
            </a:r>
            <a:r>
              <a:rPr lang="es-ES_tradnl" sz="1200" dirty="0" smtClean="0">
                <a:latin typeface="Neo Sans" pitchFamily="34" charset="0"/>
                <a:cs typeface="Arial" pitchFamily="34" charset="0"/>
              </a:rPr>
              <a:t>QR para </a:t>
            </a:r>
            <a:r>
              <a:rPr lang="es-ES_tradnl" sz="14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agilizar el intercambio de información</a:t>
            </a:r>
            <a:r>
              <a:rPr lang="es-ES_tradnl" sz="1600" dirty="0" smtClean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 </a:t>
            </a:r>
            <a:r>
              <a:rPr lang="es-ES_tradnl" sz="1200" dirty="0">
                <a:latin typeface="Neo Sans" pitchFamily="34" charset="0"/>
                <a:cs typeface="Arial" pitchFamily="34" charset="0"/>
              </a:rPr>
              <a:t>desde el móvil</a:t>
            </a:r>
          </a:p>
          <a:p>
            <a:pPr algn="just">
              <a:lnSpc>
                <a:spcPts val="2400"/>
              </a:lnSpc>
              <a:buClr>
                <a:srgbClr val="C00000"/>
              </a:buClr>
              <a:buSzPct val="140000"/>
            </a:pPr>
            <a:r>
              <a:rPr lang="es-ES_tradnl" sz="1800" dirty="0" smtClean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… </a:t>
            </a:r>
            <a:r>
              <a:rPr lang="es-ES_tradnl" sz="14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paga y cobra de modo online </a:t>
            </a:r>
            <a:r>
              <a:rPr lang="es-ES_tradnl" sz="1200" dirty="0">
                <a:latin typeface="Neo Sans" pitchFamily="34" charset="0"/>
                <a:cs typeface="Arial" pitchFamily="34" charset="0"/>
              </a:rPr>
              <a:t>con tu dispositivo </a:t>
            </a:r>
            <a:r>
              <a:rPr lang="es-ES_tradnl" sz="1200" dirty="0" smtClean="0">
                <a:latin typeface="Neo Sans" pitchFamily="34" charset="0"/>
                <a:cs typeface="Arial" pitchFamily="34" charset="0"/>
              </a:rPr>
              <a:t>móvil</a:t>
            </a:r>
          </a:p>
          <a:p>
            <a:pPr algn="just">
              <a:lnSpc>
                <a:spcPts val="2400"/>
              </a:lnSpc>
              <a:buClr>
                <a:srgbClr val="C00000"/>
              </a:buClr>
              <a:buSzPct val="140000"/>
            </a:pPr>
            <a:r>
              <a:rPr lang="es-ES_tradnl" sz="1050" dirty="0" smtClean="0">
                <a:latin typeface="Neo Sans" pitchFamily="34" charset="0"/>
                <a:cs typeface="Arial" pitchFamily="34" charset="0"/>
              </a:rPr>
              <a:t>… </a:t>
            </a:r>
            <a:r>
              <a:rPr lang="es-ES_tradnl" sz="14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identifica los accesos ilegítimos </a:t>
            </a:r>
            <a:r>
              <a:rPr lang="es-ES_tradnl" sz="1200" dirty="0">
                <a:latin typeface="Neo Sans" pitchFamily="34" charset="0"/>
                <a:cs typeface="Arial" pitchFamily="34" charset="0"/>
              </a:rPr>
              <a:t>a tu </a:t>
            </a:r>
            <a:r>
              <a:rPr lang="es-ES_tradnl" sz="1200" dirty="0" smtClean="0">
                <a:latin typeface="Neo Sans" pitchFamily="34" charset="0"/>
                <a:cs typeface="Arial" pitchFamily="34" charset="0"/>
              </a:rPr>
              <a:t>Smartphone para evitar ciberataques</a:t>
            </a:r>
            <a:endParaRPr lang="es-ES_tradnl" sz="1200" dirty="0">
              <a:latin typeface="Neo Sans" pitchFamily="34" charset="0"/>
              <a:cs typeface="Arial" pitchFamily="34" charset="0"/>
            </a:endParaRPr>
          </a:p>
          <a:p>
            <a:pPr algn="just">
              <a:lnSpc>
                <a:spcPts val="2400"/>
              </a:lnSpc>
              <a:buClr>
                <a:srgbClr val="C00000"/>
              </a:buClr>
              <a:buSzPct val="140000"/>
            </a:pPr>
            <a:r>
              <a:rPr lang="es-ES_tradnl" sz="1050" dirty="0">
                <a:latin typeface="Neo Sans" pitchFamily="34" charset="0"/>
                <a:cs typeface="Arial" pitchFamily="34" charset="0"/>
              </a:rPr>
              <a:t>… </a:t>
            </a:r>
            <a:r>
              <a:rPr lang="es-ES_tradnl" sz="14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añade una segunda línea de chat </a:t>
            </a:r>
            <a:r>
              <a:rPr lang="es-ES_tradnl" sz="1200" dirty="0">
                <a:latin typeface="Neo Sans" pitchFamily="34" charset="0"/>
                <a:cs typeface="Arial" pitchFamily="34" charset="0"/>
              </a:rPr>
              <a:t>dedicada a tu </a:t>
            </a:r>
            <a:r>
              <a:rPr lang="es-ES_tradnl" sz="1200" dirty="0" smtClean="0">
                <a:latin typeface="Neo Sans" pitchFamily="34" charset="0"/>
                <a:cs typeface="Arial" pitchFamily="34" charset="0"/>
              </a:rPr>
              <a:t>negocio</a:t>
            </a:r>
            <a:endParaRPr lang="es-ES_tradnl" sz="1200" dirty="0">
              <a:latin typeface="Neo Sans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8503035" y="5409777"/>
            <a:ext cx="21379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 sz="1200" dirty="0">
              <a:latin typeface="Neo Sans" pitchFamily="34" charset="0"/>
              <a:cs typeface="Arial" pitchFamily="34" charset="0"/>
            </a:endParaRPr>
          </a:p>
          <a:p>
            <a:r>
              <a:rPr lang="es-ES_tradnl" sz="1200" dirty="0">
                <a:latin typeface="Neo Sans" pitchFamily="34" charset="0"/>
                <a:cs typeface="Arial" pitchFamily="34" charset="0"/>
              </a:rPr>
              <a:t>Inscribirte directamente en el </a:t>
            </a:r>
            <a:r>
              <a:rPr lang="es-ES_tradnl" sz="1200" dirty="0">
                <a:latin typeface="Neo Sans" pitchFamily="34" charset="0"/>
                <a:cs typeface="Arial" pitchFamily="34" charset="0"/>
                <a:hlinkClick r:id="rId3"/>
              </a:rPr>
              <a:t>Formulario de inscripción</a:t>
            </a:r>
            <a:r>
              <a:rPr lang="es-ES_tradnl" sz="1200" dirty="0">
                <a:latin typeface="Neo Sans" pitchFamily="34" charset="0"/>
                <a:cs typeface="Arial" pitchFamily="34" charset="0"/>
              </a:rPr>
              <a:t>, disponible en la web </a:t>
            </a:r>
            <a:r>
              <a:rPr lang="es-ES_tradnl" sz="1200" b="1" dirty="0">
                <a:solidFill>
                  <a:srgbClr val="CD032E"/>
                </a:solidFill>
                <a:latin typeface="Neo Sans" pitchFamily="34" charset="0"/>
                <a:cs typeface="Arial" pitchFamily="34" charset="0"/>
              </a:rPr>
              <a:t>www.spri.eus</a:t>
            </a:r>
            <a:r>
              <a:rPr lang="es-ES_tradnl" sz="1200" dirty="0">
                <a:latin typeface="Neo Sans" pitchFamily="34" charset="0"/>
                <a:cs typeface="Arial" pitchFamily="34" charset="0"/>
              </a:rPr>
              <a:t>. Apartado Ayudas/</a:t>
            </a:r>
            <a:r>
              <a:rPr lang="es-ES_tradnl" sz="1200" dirty="0" err="1">
                <a:latin typeface="Neo Sans" pitchFamily="34" charset="0"/>
                <a:cs typeface="Arial" pitchFamily="34" charset="0"/>
              </a:rPr>
              <a:t>MicroempresaDigital</a:t>
            </a:r>
            <a:r>
              <a:rPr lang="es-ES_tradnl" sz="1200" dirty="0">
                <a:latin typeface="Neo Sans" pitchFamily="34" charset="0"/>
                <a:cs typeface="Arial" pitchFamily="34" charset="0"/>
              </a:rPr>
              <a:t>@) indicando tus intereses.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-19837" y="3097727"/>
            <a:ext cx="55402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>
                <a:solidFill>
                  <a:srgbClr val="CC3300"/>
                </a:solidFill>
                <a:latin typeface="Neo Sans" pitchFamily="34" charset="0"/>
                <a:cs typeface="Arial" pitchFamily="34" charset="0"/>
              </a:rPr>
              <a:t>Participa en el taller y te ayudaremos a…</a:t>
            </a:r>
          </a:p>
        </p:txBody>
      </p:sp>
      <p:sp>
        <p:nvSpPr>
          <p:cNvPr id="18" name="19 CuadroTexto"/>
          <p:cNvSpPr txBox="1"/>
          <p:nvPr/>
        </p:nvSpPr>
        <p:spPr>
          <a:xfrm>
            <a:off x="8515052" y="7133098"/>
            <a:ext cx="21830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100" b="1" dirty="0" smtClean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Asesoramiento </a:t>
            </a:r>
            <a:r>
              <a:rPr lang="es-ES_tradnl" sz="1100" b="1" dirty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tecnológico  para  microempresas</a:t>
            </a:r>
            <a:endParaRPr lang="es-ES" sz="1100" dirty="0">
              <a:latin typeface="Neo Sans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-1155" y="2442459"/>
            <a:ext cx="10694555" cy="646331"/>
          </a:xfrm>
          <a:prstGeom prst="rect">
            <a:avLst/>
          </a:prstGeom>
          <a:solidFill>
            <a:srgbClr val="F2F2F2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8" name="Elipse 1"/>
          <p:cNvSpPr>
            <a:spLocks noChangeAspect="1"/>
          </p:cNvSpPr>
          <p:nvPr/>
        </p:nvSpPr>
        <p:spPr bwMode="auto">
          <a:xfrm>
            <a:off x="8959470" y="2101831"/>
            <a:ext cx="1584176" cy="1526366"/>
          </a:xfrm>
          <a:prstGeom prst="ellipse">
            <a:avLst/>
          </a:prstGeom>
          <a:solidFill>
            <a:srgbClr val="CD032E"/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s-ES" dirty="0">
              <a:latin typeface="Neo Sans" pitchFamily="34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9" name="68 CuadroTexto"/>
          <p:cNvSpPr txBox="1"/>
          <p:nvPr/>
        </p:nvSpPr>
        <p:spPr>
          <a:xfrm>
            <a:off x="9016860" y="2239495"/>
            <a:ext cx="1523880" cy="1400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s-ES_tradnl" sz="130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INICIATIVA</a:t>
            </a:r>
          </a:p>
          <a:p>
            <a:pPr algn="ctr">
              <a:lnSpc>
                <a:spcPts val="1700"/>
              </a:lnSpc>
            </a:pPr>
            <a:r>
              <a:rPr lang="es-ES_tradnl" sz="130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PERSONALIZADA</a:t>
            </a:r>
          </a:p>
          <a:p>
            <a:pPr algn="ctr">
              <a:lnSpc>
                <a:spcPts val="1700"/>
              </a:lnSpc>
            </a:pPr>
            <a:r>
              <a:rPr lang="es-ES_tradnl" sz="130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GRATUITA</a:t>
            </a:r>
          </a:p>
          <a:p>
            <a:pPr algn="ctr">
              <a:lnSpc>
                <a:spcPts val="1700"/>
              </a:lnSpc>
            </a:pPr>
            <a:r>
              <a:rPr lang="es-ES_tradnl" sz="130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 DEL</a:t>
            </a:r>
          </a:p>
          <a:p>
            <a:pPr algn="ctr">
              <a:lnSpc>
                <a:spcPts val="1700"/>
              </a:lnSpc>
            </a:pPr>
            <a:r>
              <a:rPr lang="es-ES_tradnl" sz="130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GOBIERNO </a:t>
            </a:r>
            <a:br>
              <a:rPr lang="es-ES_tradnl" sz="130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</a:br>
            <a:r>
              <a:rPr lang="es-ES_tradnl" sz="130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VASCO</a:t>
            </a:r>
          </a:p>
        </p:txBody>
      </p:sp>
      <p:sp>
        <p:nvSpPr>
          <p:cNvPr id="65" name="64 CuadroTexto"/>
          <p:cNvSpPr txBox="1"/>
          <p:nvPr/>
        </p:nvSpPr>
        <p:spPr>
          <a:xfrm>
            <a:off x="-46511" y="2423795"/>
            <a:ext cx="8300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800" b="1" dirty="0">
                <a:latin typeface="Arial" pitchFamily="34" charset="0"/>
                <a:cs typeface="Arial" pitchFamily="34" charset="0"/>
              </a:rPr>
              <a:t>Aprovecha todo el potencial de tu dispositivo móvil para </a:t>
            </a:r>
            <a:r>
              <a:rPr lang="es-ES_tradnl" sz="1800" b="1" dirty="0" smtClean="0">
                <a:latin typeface="Arial" pitchFamily="34" charset="0"/>
                <a:cs typeface="Arial" pitchFamily="34" charset="0"/>
              </a:rPr>
              <a:t>agilizar y gestionar </a:t>
            </a:r>
            <a:r>
              <a:rPr lang="es-ES_tradnl" sz="1800" b="1" dirty="0">
                <a:latin typeface="Arial" pitchFamily="34" charset="0"/>
                <a:cs typeface="Arial" pitchFamily="34" charset="0"/>
              </a:rPr>
              <a:t>las tareas </a:t>
            </a:r>
            <a:r>
              <a:rPr lang="es-ES_tradnl" sz="1800" b="1" dirty="0" smtClean="0">
                <a:latin typeface="Arial" pitchFamily="34" charset="0"/>
                <a:cs typeface="Arial" pitchFamily="34" charset="0"/>
              </a:rPr>
              <a:t>del día a día en </a:t>
            </a:r>
            <a:r>
              <a:rPr lang="es-ES_tradnl" sz="1800" b="1" dirty="0">
                <a:latin typeface="Arial" pitchFamily="34" charset="0"/>
                <a:cs typeface="Arial" pitchFamily="34" charset="0"/>
              </a:rPr>
              <a:t>tu empresa y lograr mayor eficiencia!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-19837" y="7252096"/>
            <a:ext cx="8489279" cy="297517"/>
          </a:xfrm>
          <a:prstGeom prst="rect">
            <a:avLst/>
          </a:prstGeom>
          <a:solidFill>
            <a:srgbClr val="CC0000"/>
          </a:solidFill>
        </p:spPr>
        <p:txBody>
          <a:bodyPr wrap="square" rtlCol="0">
            <a:spAutoFit/>
          </a:bodyPr>
          <a:lstStyle/>
          <a:p>
            <a:pPr marL="231030" indent="-231030" algn="ctr">
              <a:lnSpc>
                <a:spcPts val="1591"/>
              </a:lnSpc>
              <a:spcBef>
                <a:spcPts val="159"/>
              </a:spcBef>
            </a:pPr>
            <a:r>
              <a:rPr lang="es-ES" sz="1228" b="1" dirty="0">
                <a:solidFill>
                  <a:schemeClr val="bg1"/>
                </a:solidFill>
                <a:latin typeface="Neo Sans" panose="020B0504020202020204" pitchFamily="34" charset="0"/>
                <a:cs typeface="Arial" pitchFamily="34" charset="0"/>
              </a:rPr>
              <a:t>Haz tu oficina móvil para agilizar el servicio al cliente allí donde estés</a:t>
            </a:r>
            <a:endParaRPr lang="es-ES" sz="1228" dirty="0">
              <a:solidFill>
                <a:schemeClr val="bg1"/>
              </a:solidFill>
            </a:endParaRPr>
          </a:p>
        </p:txBody>
      </p:sp>
      <p:pic>
        <p:nvPicPr>
          <p:cNvPr id="22" name="1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801" y="138022"/>
            <a:ext cx="1902072" cy="540910"/>
          </a:xfrm>
          <a:prstGeom prst="rect">
            <a:avLst/>
          </a:prstGeom>
        </p:spPr>
      </p:pic>
      <p:sp>
        <p:nvSpPr>
          <p:cNvPr id="23" name="26 CuadroTexto"/>
          <p:cNvSpPr txBox="1"/>
          <p:nvPr/>
        </p:nvSpPr>
        <p:spPr>
          <a:xfrm>
            <a:off x="8539033" y="3669976"/>
            <a:ext cx="2114840" cy="1024794"/>
          </a:xfrm>
          <a:prstGeom prst="rect">
            <a:avLst/>
          </a:prstGeom>
          <a:noFill/>
        </p:spPr>
        <p:txBody>
          <a:bodyPr wrap="square" lIns="79208" tIns="39605" rIns="79208" bIns="39605" rtlCol="0">
            <a:spAutoFit/>
          </a:bodyPr>
          <a:lstStyle/>
          <a:p>
            <a:pPr algn="ctr"/>
            <a:r>
              <a:rPr lang="es-ES" sz="1228" b="1" dirty="0">
                <a:latin typeface="Neo Sans" panose="020B0504020202020204" pitchFamily="34" charset="0"/>
                <a:cs typeface="Arial" pitchFamily="34" charset="0"/>
              </a:rPr>
              <a:t>Aumenta </a:t>
            </a:r>
            <a:r>
              <a:rPr lang="es-ES" sz="1228" b="1" dirty="0" smtClean="0">
                <a:latin typeface="Neo Sans" panose="020B0504020202020204" pitchFamily="34" charset="0"/>
                <a:cs typeface="Arial" pitchFamily="34" charset="0"/>
              </a:rPr>
              <a:t>tu competitividad </a:t>
            </a:r>
            <a:r>
              <a:rPr lang="es-ES" sz="1228" dirty="0">
                <a:latin typeface="Neo Sans" panose="020B0504020202020204" pitchFamily="34" charset="0"/>
                <a:cs typeface="Arial" pitchFamily="34" charset="0"/>
              </a:rPr>
              <a:t>con un </a:t>
            </a:r>
            <a:r>
              <a:rPr lang="es-ES" sz="1228" b="1" dirty="0">
                <a:latin typeface="Neo Sans" panose="020B0504020202020204" pitchFamily="34" charset="0"/>
                <a:cs typeface="Arial" pitchFamily="34" charset="0"/>
              </a:rPr>
              <a:t>asesoramiento tecnológico gratuito </a:t>
            </a:r>
            <a:r>
              <a:rPr lang="es-ES" sz="1228" dirty="0">
                <a:latin typeface="Neo Sans" panose="020B0504020202020204" pitchFamily="34" charset="0"/>
                <a:cs typeface="Arial" pitchFamily="34" charset="0"/>
              </a:rPr>
              <a:t>y </a:t>
            </a:r>
            <a:r>
              <a:rPr lang="es-ES" sz="1228" b="1" dirty="0">
                <a:latin typeface="Neo Sans" panose="020B0504020202020204" pitchFamily="34" charset="0"/>
                <a:cs typeface="Arial" pitchFamily="34" charset="0"/>
              </a:rPr>
              <a:t>adaptado</a:t>
            </a:r>
            <a:r>
              <a:rPr lang="es-ES" sz="1228" dirty="0">
                <a:latin typeface="Neo Sans" panose="020B0504020202020204" pitchFamily="34" charset="0"/>
                <a:cs typeface="Arial" pitchFamily="34" charset="0"/>
              </a:rPr>
              <a:t> a tu empresa</a:t>
            </a:r>
            <a:endParaRPr lang="es-ES" sz="1228" dirty="0"/>
          </a:p>
        </p:txBody>
      </p:sp>
    </p:spTree>
    <p:extLst>
      <p:ext uri="{BB962C8B-B14F-4D97-AF65-F5344CB8AC3E}">
        <p14:creationId xmlns:p14="http://schemas.microsoft.com/office/powerpoint/2010/main" val="3664949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167211" y="0"/>
            <a:ext cx="2527665" cy="753462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2" y="-2420"/>
            <a:ext cx="8172136" cy="3230840"/>
          </a:xfrm>
          <a:prstGeom prst="rect">
            <a:avLst/>
          </a:prstGeom>
          <a:noFill/>
        </p:spPr>
      </p:pic>
      <p:sp>
        <p:nvSpPr>
          <p:cNvPr id="62" name="61 CuadroTexto"/>
          <p:cNvSpPr txBox="1"/>
          <p:nvPr/>
        </p:nvSpPr>
        <p:spPr>
          <a:xfrm>
            <a:off x="8299028" y="4481210"/>
            <a:ext cx="2457864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80"/>
              </a:lnSpc>
              <a:spcAft>
                <a:spcPts val="600"/>
              </a:spcAft>
            </a:pPr>
            <a:r>
              <a:rPr lang="eu-ES" sz="1400" dirty="0">
                <a:latin typeface="Neo Sans" pitchFamily="34" charset="0"/>
                <a:cs typeface="Arial" pitchFamily="34" charset="0"/>
              </a:rPr>
              <a:t>Tailer honetan parte hartzeko interesa baldin badaukazu</a:t>
            </a:r>
            <a:endParaRPr lang="eu-ES" sz="1400" b="1" i="1" dirty="0">
              <a:latin typeface="Neo Sans" pitchFamily="34" charset="0"/>
              <a:cs typeface="Arial" pitchFamily="34" charset="0"/>
            </a:endParaRPr>
          </a:p>
        </p:txBody>
      </p:sp>
      <p:sp>
        <p:nvSpPr>
          <p:cNvPr id="66" name="Text Box 55"/>
          <p:cNvSpPr txBox="1">
            <a:spLocks noChangeArrowheads="1" noChangeShapeType="1"/>
          </p:cNvSpPr>
          <p:nvPr/>
        </p:nvSpPr>
        <p:spPr bwMode="auto">
          <a:xfrm flipH="1">
            <a:off x="94860" y="76475"/>
            <a:ext cx="7809267" cy="934871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  <p:txBody>
          <a:bodyPr wrap="square" lIns="36195" tIns="36195" rIns="36195" bIns="36195" anchor="ctr">
            <a:spAutoFit/>
          </a:bodyPr>
          <a:lstStyle/>
          <a:p>
            <a:r>
              <a:rPr lang="es-ES" sz="2800" b="1" dirty="0" err="1">
                <a:solidFill>
                  <a:schemeClr val="bg1"/>
                </a:solidFill>
                <a:latin typeface="Neo Sans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Zure</a:t>
            </a:r>
            <a:r>
              <a:rPr lang="es-ES" sz="2800" b="1" dirty="0">
                <a:solidFill>
                  <a:schemeClr val="bg1"/>
                </a:solidFill>
                <a:latin typeface="Neo Sans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solidFill>
                  <a:schemeClr val="bg1"/>
                </a:solidFill>
                <a:latin typeface="Neo Sans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negoziorako</a:t>
            </a:r>
            <a:r>
              <a:rPr lang="es-ES" sz="2800" b="1" dirty="0">
                <a:solidFill>
                  <a:schemeClr val="bg1"/>
                </a:solidFill>
                <a:latin typeface="Neo Sans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BIZKORTASUNA GAILU MUGIKORREN </a:t>
            </a:r>
            <a:r>
              <a:rPr lang="es-ES" sz="2800" b="1" dirty="0" err="1">
                <a:solidFill>
                  <a:schemeClr val="bg1"/>
                </a:solidFill>
                <a:latin typeface="Neo Sans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erabilera</a:t>
            </a:r>
            <a:r>
              <a:rPr lang="es-ES" sz="2800" b="1" dirty="0">
                <a:solidFill>
                  <a:schemeClr val="bg1"/>
                </a:solidFill>
                <a:latin typeface="Neo Sans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>
                <a:solidFill>
                  <a:schemeClr val="bg1"/>
                </a:solidFill>
                <a:latin typeface="Neo Sans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egokiarekin</a:t>
            </a:r>
            <a:endParaRPr lang="es-ES" sz="2800" b="1" dirty="0">
              <a:solidFill>
                <a:schemeClr val="bg1"/>
              </a:solidFill>
              <a:latin typeface="Neo Sans" panose="020B0504020202020204" pitchFamily="34" charset="0"/>
            </a:endParaRPr>
          </a:p>
        </p:txBody>
      </p:sp>
      <p:sp>
        <p:nvSpPr>
          <p:cNvPr id="70" name="12 CuadroTexto"/>
          <p:cNvSpPr txBox="1"/>
          <p:nvPr/>
        </p:nvSpPr>
        <p:spPr>
          <a:xfrm>
            <a:off x="144921" y="3845455"/>
            <a:ext cx="382798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120"/>
              </a:lnSpc>
              <a:buClr>
                <a:srgbClr val="C00000"/>
              </a:buClr>
              <a:buSzPct val="140000"/>
            </a:pPr>
            <a:r>
              <a:rPr lang="eu-ES" sz="1100" dirty="0" smtClean="0">
                <a:latin typeface="Times New Roman"/>
                <a:cs typeface="Arial" pitchFamily="34" charset="0"/>
              </a:rPr>
              <a:t>…</a:t>
            </a:r>
            <a:r>
              <a:rPr lang="eu-ES" sz="1100" dirty="0" smtClean="0">
                <a:latin typeface="Neo Sans"/>
                <a:cs typeface="Arial" pitchFamily="34" charset="0"/>
              </a:rPr>
              <a:t> </a:t>
            </a:r>
            <a:r>
              <a:rPr lang="eu-ES" sz="16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Dokumentuak </a:t>
            </a:r>
            <a:r>
              <a:rPr lang="eu-ES" sz="1600" dirty="0" smtClean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eskaneatu </a:t>
            </a:r>
            <a:r>
              <a:rPr lang="eu-ES" sz="16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eta </a:t>
            </a:r>
            <a:r>
              <a:rPr lang="eu-ES" sz="1600" dirty="0" smtClean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mekanografiatu, </a:t>
            </a:r>
            <a:r>
              <a:rPr lang="eu-ES" sz="1200" dirty="0">
                <a:latin typeface="Neo Sans" pitchFamily="34" charset="0"/>
                <a:cs typeface="Arial" pitchFamily="34" charset="0"/>
              </a:rPr>
              <a:t>zure gailu mugikorretik sinatu ahal izateko, </a:t>
            </a:r>
            <a:r>
              <a:rPr lang="eu-ES" sz="16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baita sinadura </a:t>
            </a:r>
            <a:r>
              <a:rPr lang="eu-ES" sz="1600" dirty="0" smtClean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elektronikoarekin</a:t>
            </a:r>
          </a:p>
          <a:p>
            <a:pPr algn="just">
              <a:lnSpc>
                <a:spcPts val="2120"/>
              </a:lnSpc>
              <a:buClr>
                <a:srgbClr val="C00000"/>
              </a:buClr>
              <a:buSzPct val="140000"/>
            </a:pPr>
            <a:r>
              <a:rPr lang="eu-ES" sz="1600" dirty="0" smtClean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… Testuak </a:t>
            </a:r>
            <a:r>
              <a:rPr lang="eu-ES" sz="16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eta elkarrizketak </a:t>
            </a:r>
            <a:r>
              <a:rPr lang="eu-ES" sz="1200" dirty="0">
                <a:latin typeface="Neo Sans" pitchFamily="34" charset="0"/>
                <a:cs typeface="Arial" pitchFamily="34" charset="0"/>
              </a:rPr>
              <a:t>denbora errealean itzuli</a:t>
            </a:r>
          </a:p>
          <a:p>
            <a:pPr algn="just">
              <a:lnSpc>
                <a:spcPts val="2120"/>
              </a:lnSpc>
              <a:buClr>
                <a:srgbClr val="C00000"/>
              </a:buClr>
              <a:buSzPct val="140000"/>
            </a:pPr>
            <a:r>
              <a:rPr lang="eu-ES" sz="1100" dirty="0" smtClean="0">
                <a:latin typeface="Neo Sans" pitchFamily="34" charset="0"/>
                <a:cs typeface="Arial" pitchFamily="34" charset="0"/>
              </a:rPr>
              <a:t>... </a:t>
            </a:r>
            <a:r>
              <a:rPr lang="eu-ES" sz="1200" dirty="0">
                <a:latin typeface="Neo Sans" pitchFamily="34" charset="0"/>
                <a:cs typeface="Arial" pitchFamily="34" charset="0"/>
              </a:rPr>
              <a:t>modu errazean proiektuak administratu eta </a:t>
            </a:r>
            <a:r>
              <a:rPr lang="eu-ES" sz="16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zereginak </a:t>
            </a:r>
            <a:r>
              <a:rPr lang="eu-ES" sz="1600" dirty="0" smtClean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kudeatzen</a:t>
            </a:r>
          </a:p>
          <a:p>
            <a:pPr algn="just">
              <a:lnSpc>
                <a:spcPts val="2120"/>
              </a:lnSpc>
              <a:buClr>
                <a:srgbClr val="C00000"/>
              </a:buClr>
              <a:buSzPct val="140000"/>
            </a:pPr>
            <a:r>
              <a:rPr lang="eu-ES" sz="1600" dirty="0" smtClean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… Aurkitu </a:t>
            </a:r>
            <a:r>
              <a:rPr lang="eu-ES" sz="16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urrutitik eta ezabatu </a:t>
            </a:r>
            <a:r>
              <a:rPr lang="eu-ES" sz="1200" dirty="0">
                <a:latin typeface="Neo Sans" pitchFamily="34" charset="0"/>
                <a:cs typeface="Arial" pitchFamily="34" charset="0"/>
              </a:rPr>
              <a:t>zure mugikorreko </a:t>
            </a:r>
            <a:r>
              <a:rPr lang="eu-ES" sz="1200" dirty="0" smtClean="0">
                <a:latin typeface="Neo Sans" pitchFamily="34" charset="0"/>
                <a:cs typeface="Arial" pitchFamily="34" charset="0"/>
              </a:rPr>
              <a:t>informazioa</a:t>
            </a:r>
          </a:p>
          <a:p>
            <a:pPr algn="just">
              <a:lnSpc>
                <a:spcPts val="2120"/>
              </a:lnSpc>
              <a:buClr>
                <a:srgbClr val="C00000"/>
              </a:buClr>
              <a:buSzPct val="140000"/>
            </a:pPr>
            <a:r>
              <a:rPr lang="eu-ES" sz="1400" dirty="0">
                <a:latin typeface="Neo Sans"/>
                <a:cs typeface="Arial" pitchFamily="34" charset="0"/>
              </a:rPr>
              <a:t>… </a:t>
            </a:r>
            <a:r>
              <a:rPr lang="es-ES_tradnl" sz="1200" dirty="0" err="1">
                <a:latin typeface="Neo Sans"/>
                <a:cs typeface="Arial" pitchFamily="34" charset="0"/>
              </a:rPr>
              <a:t>Mugikorrera</a:t>
            </a:r>
            <a:r>
              <a:rPr lang="es-ES_tradnl" sz="1200" dirty="0">
                <a:latin typeface="Neo Sans"/>
                <a:cs typeface="Arial" pitchFamily="34" charset="0"/>
              </a:rPr>
              <a:t> izan </a:t>
            </a:r>
            <a:r>
              <a:rPr lang="es-ES_tradnl" sz="1200" dirty="0" err="1">
                <a:latin typeface="Neo Sans"/>
                <a:cs typeface="Arial" pitchFamily="34" charset="0"/>
              </a:rPr>
              <a:t>dituzun</a:t>
            </a:r>
            <a:r>
              <a:rPr lang="es-ES_tradnl" sz="1200" dirty="0">
                <a:latin typeface="Neo Sans"/>
                <a:cs typeface="Arial" pitchFamily="34" charset="0"/>
              </a:rPr>
              <a:t> </a:t>
            </a:r>
            <a:r>
              <a:rPr lang="es-ES_tradnl" sz="1200" dirty="0" err="1">
                <a:latin typeface="Neo Sans"/>
                <a:cs typeface="Arial" pitchFamily="34" charset="0"/>
              </a:rPr>
              <a:t>sarrera</a:t>
            </a:r>
            <a:r>
              <a:rPr lang="es-ES_tradnl" sz="1200" dirty="0">
                <a:latin typeface="Neo Sans"/>
                <a:cs typeface="Arial" pitchFamily="34" charset="0"/>
              </a:rPr>
              <a:t> </a:t>
            </a:r>
            <a:r>
              <a:rPr lang="es-ES_tradnl" sz="1200" dirty="0" err="1">
                <a:latin typeface="Neo Sans"/>
                <a:cs typeface="Arial" pitchFamily="34" charset="0"/>
              </a:rPr>
              <a:t>ez</a:t>
            </a:r>
            <a:r>
              <a:rPr lang="es-ES_tradnl" sz="1200" dirty="0">
                <a:latin typeface="Neo Sans"/>
                <a:cs typeface="Arial" pitchFamily="34" charset="0"/>
              </a:rPr>
              <a:t> </a:t>
            </a:r>
            <a:r>
              <a:rPr lang="es-ES_tradnl" sz="1200" dirty="0" err="1">
                <a:latin typeface="Neo Sans"/>
                <a:cs typeface="Arial" pitchFamily="34" charset="0"/>
              </a:rPr>
              <a:t>legitimoak</a:t>
            </a:r>
            <a:r>
              <a:rPr lang="es-ES_tradnl" sz="1200" dirty="0">
                <a:latin typeface="Neo Sans"/>
                <a:cs typeface="Arial" pitchFamily="34" charset="0"/>
              </a:rPr>
              <a:t> </a:t>
            </a:r>
            <a:r>
              <a:rPr lang="es-ES_tradnl" sz="1200" dirty="0" err="1" smtClean="0">
                <a:latin typeface="Neo Sans"/>
                <a:cs typeface="Arial" pitchFamily="34" charset="0"/>
              </a:rPr>
              <a:t>identifikatzen</a:t>
            </a:r>
            <a:endParaRPr lang="eu-ES" sz="1200" dirty="0">
              <a:solidFill>
                <a:schemeClr val="bg1">
                  <a:lumMod val="50000"/>
                </a:schemeClr>
              </a:solidFill>
              <a:latin typeface="Neo Sans" pitchFamily="34" charset="0"/>
              <a:cs typeface="Arial" pitchFamily="34" charset="0"/>
            </a:endParaRPr>
          </a:p>
        </p:txBody>
      </p:sp>
      <p:sp>
        <p:nvSpPr>
          <p:cNvPr id="71" name="25 CuadroTexto"/>
          <p:cNvSpPr txBox="1"/>
          <p:nvPr/>
        </p:nvSpPr>
        <p:spPr>
          <a:xfrm>
            <a:off x="4194747" y="3795021"/>
            <a:ext cx="379994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u-ES" sz="1100" dirty="0" smtClean="0">
                <a:latin typeface="Neo Sans"/>
                <a:cs typeface="Arial" pitchFamily="34" charset="0"/>
              </a:rPr>
              <a:t>… </a:t>
            </a:r>
            <a:r>
              <a:rPr lang="eu-ES" sz="16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Ordenagailura urrutitik sartu </a:t>
            </a:r>
            <a:r>
              <a:rPr lang="eu-ES" sz="1200" dirty="0">
                <a:latin typeface="Neo Sans"/>
                <a:cs typeface="Arial" pitchFamily="34" charset="0"/>
              </a:rPr>
              <a:t>zure gailuetatik</a:t>
            </a:r>
          </a:p>
          <a:p>
            <a:pPr algn="just">
              <a:lnSpc>
                <a:spcPts val="2400"/>
              </a:lnSpc>
              <a:buClr>
                <a:srgbClr val="C00000"/>
              </a:buClr>
              <a:buSzPct val="140000"/>
            </a:pPr>
            <a:r>
              <a:rPr lang="eu-ES" sz="1100" dirty="0" smtClean="0">
                <a:latin typeface="Times New Roman"/>
                <a:cs typeface="Arial" pitchFamily="34" charset="0"/>
              </a:rPr>
              <a:t>…</a:t>
            </a:r>
            <a:r>
              <a:rPr lang="eu-ES" sz="1100" dirty="0" smtClean="0">
                <a:latin typeface="Neo Sans"/>
                <a:cs typeface="Arial" pitchFamily="34" charset="0"/>
              </a:rPr>
              <a:t> </a:t>
            </a:r>
            <a:r>
              <a:rPr lang="eu-ES" sz="16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zure hitzorduak </a:t>
            </a:r>
            <a:r>
              <a:rPr lang="eu-ES" sz="1100" dirty="0">
                <a:latin typeface="Neo Sans"/>
                <a:cs typeface="Arial" pitchFamily="34" charset="0"/>
              </a:rPr>
              <a:t>alerta programatuen bidez </a:t>
            </a:r>
            <a:r>
              <a:rPr lang="eu-ES" sz="1600" dirty="0" err="1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agendaratzen</a:t>
            </a:r>
            <a:r>
              <a:rPr lang="eu-ES" sz="16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,</a:t>
            </a:r>
            <a:r>
              <a:rPr lang="eu-ES" sz="1100" dirty="0">
                <a:latin typeface="Neo Sans"/>
                <a:cs typeface="Arial" pitchFamily="34" charset="0"/>
              </a:rPr>
              <a:t> </a:t>
            </a:r>
            <a:r>
              <a:rPr lang="eu-ES" sz="1200" dirty="0">
                <a:latin typeface="Neo Sans"/>
                <a:cs typeface="Arial" pitchFamily="34" charset="0"/>
              </a:rPr>
              <a:t>eta hitzorduok beste gertaera batzuekin sinkronizatze</a:t>
            </a:r>
            <a:r>
              <a:rPr lang="eu-ES" sz="1200" dirty="0">
                <a:latin typeface="Neo Sans" pitchFamily="34" charset="0"/>
                <a:cs typeface="Arial" pitchFamily="34" charset="0"/>
              </a:rPr>
              <a:t>n</a:t>
            </a:r>
          </a:p>
          <a:p>
            <a:pPr algn="just">
              <a:lnSpc>
                <a:spcPts val="2400"/>
              </a:lnSpc>
              <a:buClr>
                <a:srgbClr val="C00000"/>
              </a:buClr>
              <a:buSzPct val="140000"/>
            </a:pPr>
            <a:r>
              <a:rPr lang="eu-ES" sz="1100" dirty="0">
                <a:latin typeface="Times New Roman"/>
                <a:cs typeface="Arial" pitchFamily="34" charset="0"/>
              </a:rPr>
              <a:t>…</a:t>
            </a:r>
            <a:r>
              <a:rPr lang="eu-ES" sz="1100" dirty="0">
                <a:latin typeface="Neo Sans"/>
                <a:cs typeface="Arial" pitchFamily="34" charset="0"/>
              </a:rPr>
              <a:t> </a:t>
            </a:r>
            <a:r>
              <a:rPr lang="nn-NO" sz="1200" dirty="0">
                <a:latin typeface="Neo Sans"/>
                <a:cs typeface="Arial" pitchFamily="34" charset="0"/>
              </a:rPr>
              <a:t>QR kodeak erabiltzea mugikorretik </a:t>
            </a:r>
            <a:r>
              <a:rPr lang="nn-NO" sz="16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informazioa arinago trukatzeko </a:t>
            </a:r>
          </a:p>
          <a:p>
            <a:pPr algn="just">
              <a:lnSpc>
                <a:spcPts val="2400"/>
              </a:lnSpc>
              <a:buClr>
                <a:srgbClr val="C00000"/>
              </a:buClr>
              <a:buSzPct val="140000"/>
            </a:pPr>
            <a:r>
              <a:rPr lang="eu-ES" sz="1100" dirty="0" smtClean="0">
                <a:latin typeface="Times New Roman"/>
                <a:cs typeface="Arial" pitchFamily="34" charset="0"/>
              </a:rPr>
              <a:t>…</a:t>
            </a:r>
            <a:r>
              <a:rPr lang="eu-ES" sz="1100" dirty="0" smtClean="0">
                <a:latin typeface="Neo Sans"/>
                <a:cs typeface="Arial" pitchFamily="34" charset="0"/>
              </a:rPr>
              <a:t> </a:t>
            </a:r>
            <a:r>
              <a:rPr lang="eu-ES" sz="1200" dirty="0">
                <a:latin typeface="Neo Sans"/>
                <a:cs typeface="Arial" pitchFamily="34" charset="0"/>
              </a:rPr>
              <a:t>zure gailu mugikorrarekin </a:t>
            </a:r>
            <a:r>
              <a:rPr lang="eu-ES" sz="1600" dirty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on-line ordaindu eta </a:t>
            </a:r>
            <a:r>
              <a:rPr lang="eu-ES" sz="1600" dirty="0" smtClean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kobratzen</a:t>
            </a:r>
          </a:p>
          <a:p>
            <a:pPr algn="just">
              <a:lnSpc>
                <a:spcPts val="2400"/>
              </a:lnSpc>
              <a:buClr>
                <a:srgbClr val="C00000"/>
              </a:buClr>
              <a:buSzPct val="140000"/>
            </a:pPr>
            <a:r>
              <a:rPr lang="eu-ES" sz="1600" dirty="0" smtClean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… </a:t>
            </a:r>
            <a:r>
              <a:rPr lang="eu-ES" sz="1200" dirty="0">
                <a:latin typeface="Neo Sans"/>
                <a:cs typeface="Arial" pitchFamily="34" charset="0"/>
              </a:rPr>
              <a:t>Gehitu zure negozioari </a:t>
            </a:r>
            <a:r>
              <a:rPr lang="eu-ES" sz="1600" dirty="0" smtClean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beste </a:t>
            </a:r>
            <a:r>
              <a:rPr lang="eu-ES" sz="1600" dirty="0" err="1" smtClean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WhatsAppeko</a:t>
            </a:r>
            <a:r>
              <a:rPr lang="eu-ES" sz="1600" dirty="0" smtClean="0">
                <a:solidFill>
                  <a:schemeClr val="bg1">
                    <a:lumMod val="50000"/>
                  </a:schemeClr>
                </a:solidFill>
                <a:latin typeface="Neo Sans" pitchFamily="34" charset="0"/>
                <a:cs typeface="Arial" pitchFamily="34" charset="0"/>
              </a:rPr>
              <a:t> mugikor linea bat</a:t>
            </a:r>
            <a:endParaRPr lang="eu-ES" sz="1600" dirty="0">
              <a:solidFill>
                <a:schemeClr val="bg1">
                  <a:lumMod val="50000"/>
                </a:schemeClr>
              </a:solidFill>
              <a:latin typeface="Neo Sans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-415" y="3254650"/>
            <a:ext cx="6074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u-ES" sz="2000" dirty="0">
                <a:solidFill>
                  <a:srgbClr val="CD032E"/>
                </a:solidFill>
                <a:latin typeface="Neo Sans"/>
                <a:cs typeface="Arial" pitchFamily="34" charset="0"/>
              </a:rPr>
              <a:t>Parte hartu tailerrean eta guk lagunduko </a:t>
            </a:r>
            <a:r>
              <a:rPr lang="eu-ES" sz="2000" dirty="0" err="1">
                <a:solidFill>
                  <a:srgbClr val="CD032E"/>
                </a:solidFill>
                <a:latin typeface="Neo Sans"/>
                <a:cs typeface="Arial" pitchFamily="34" charset="0"/>
              </a:rPr>
              <a:t>dizugu</a:t>
            </a:r>
            <a:r>
              <a:rPr lang="eu-ES" sz="2000" dirty="0" err="1">
                <a:solidFill>
                  <a:srgbClr val="CD032E"/>
                </a:solidFill>
                <a:latin typeface="Neo Sans" pitchFamily="34" charset="0"/>
                <a:cs typeface="Arial" pitchFamily="34" charset="0"/>
              </a:rPr>
              <a:t>…</a:t>
            </a:r>
            <a:endParaRPr lang="eu-ES" sz="2000" dirty="0">
              <a:solidFill>
                <a:srgbClr val="CD032E"/>
              </a:solidFill>
              <a:latin typeface="Neo Sans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8299028" y="5223733"/>
            <a:ext cx="2313049" cy="1797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80"/>
              </a:lnSpc>
            </a:pPr>
            <a:r>
              <a:rPr lang="eu-ES" sz="1200" dirty="0">
                <a:solidFill>
                  <a:srgbClr val="000000"/>
                </a:solidFill>
                <a:latin typeface="Neo Sans" pitchFamily="34" charset="0"/>
                <a:cs typeface="Arial" pitchFamily="34" charset="0"/>
              </a:rPr>
              <a:t>Eman izena zuzenean </a:t>
            </a:r>
            <a:r>
              <a:rPr lang="eu-ES" sz="1200" b="1" dirty="0">
                <a:solidFill>
                  <a:srgbClr val="FF0000"/>
                </a:solidFill>
                <a:latin typeface="Neo Sans" pitchFamily="34" charset="0"/>
                <a:cs typeface="Arial" pitchFamily="34" charset="0"/>
              </a:rPr>
              <a:t>www.spri.eus</a:t>
            </a:r>
            <a:r>
              <a:rPr lang="eu-ES" sz="1200" dirty="0">
                <a:latin typeface="Neo Sans" pitchFamily="34" charset="0"/>
                <a:cs typeface="Arial" pitchFamily="34" charset="0"/>
              </a:rPr>
              <a:t> webgunean eskuragarri dagoen </a:t>
            </a:r>
            <a:r>
              <a:rPr lang="eu-ES" sz="1200" u="sng" dirty="0">
                <a:latin typeface="Neo Sans" pitchFamily="34" charset="0"/>
                <a:cs typeface="Arial" pitchFamily="34" charset="0"/>
                <a:hlinkClick r:id="rId4"/>
              </a:rPr>
              <a:t>Izena emateko inprimakia</a:t>
            </a:r>
            <a:r>
              <a:rPr lang="eu-ES" sz="1200" dirty="0">
                <a:latin typeface="Neo Sans" pitchFamily="34" charset="0"/>
                <a:cs typeface="Arial" pitchFamily="34" charset="0"/>
                <a:hlinkClick r:id="rId4"/>
              </a:rPr>
              <a:t>n</a:t>
            </a:r>
            <a:r>
              <a:rPr lang="eu-ES" sz="1200" dirty="0">
                <a:latin typeface="Neo Sans" pitchFamily="34" charset="0"/>
                <a:cs typeface="Arial" pitchFamily="34" charset="0"/>
              </a:rPr>
              <a:t>. Laguntzak/</a:t>
            </a:r>
            <a:r>
              <a:rPr lang="eu-ES" sz="1200" dirty="0" err="1">
                <a:latin typeface="Neo Sans" pitchFamily="34" charset="0"/>
                <a:cs typeface="Arial" pitchFamily="34" charset="0"/>
              </a:rPr>
              <a:t>MikroenpresaDigital</a:t>
            </a:r>
            <a:r>
              <a:rPr lang="eu-ES" sz="1200" dirty="0">
                <a:latin typeface="Neo Sans" pitchFamily="34" charset="0"/>
                <a:cs typeface="Arial" pitchFamily="34" charset="0"/>
              </a:rPr>
              <a:t>@, zure interesak zein diren adieraziz.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8486246" y="7078079"/>
            <a:ext cx="21107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u-ES" sz="1100" b="1" dirty="0" smtClean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Mikroenpresentzako </a:t>
            </a:r>
            <a:r>
              <a:rPr lang="eu-ES" sz="1100" b="1" dirty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aholkularitza </a:t>
            </a:r>
            <a:r>
              <a:rPr lang="eu-ES" sz="1100" b="1" dirty="0" smtClean="0">
                <a:solidFill>
                  <a:srgbClr val="C00000"/>
                </a:solidFill>
                <a:latin typeface="Neo Sans" pitchFamily="34" charset="0"/>
                <a:cs typeface="Arial" pitchFamily="34" charset="0"/>
              </a:rPr>
              <a:t>teknologikoko</a:t>
            </a:r>
            <a:endParaRPr lang="es-ES" sz="1100" dirty="0"/>
          </a:p>
        </p:txBody>
      </p:sp>
      <p:sp>
        <p:nvSpPr>
          <p:cNvPr id="16" name="Rectángulo 15"/>
          <p:cNvSpPr/>
          <p:nvPr/>
        </p:nvSpPr>
        <p:spPr>
          <a:xfrm>
            <a:off x="58312" y="2513147"/>
            <a:ext cx="10694555" cy="646331"/>
          </a:xfrm>
          <a:prstGeom prst="rect">
            <a:avLst/>
          </a:prstGeom>
          <a:solidFill>
            <a:srgbClr val="F2F2F2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8" name="Elipse 1"/>
          <p:cNvSpPr>
            <a:spLocks noChangeAspect="1"/>
          </p:cNvSpPr>
          <p:nvPr/>
        </p:nvSpPr>
        <p:spPr bwMode="auto">
          <a:xfrm>
            <a:off x="8888559" y="1530199"/>
            <a:ext cx="1584176" cy="1584174"/>
          </a:xfrm>
          <a:prstGeom prst="ellipse">
            <a:avLst/>
          </a:prstGeom>
          <a:solidFill>
            <a:srgbClr val="CD032E"/>
          </a:solidFill>
          <a:ln w="9525" cap="flat" cmpd="sng" algn="ctr">
            <a:solidFill>
              <a:srgbClr val="CD032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s-ES" dirty="0">
              <a:latin typeface="Neo Sans" pitchFamily="34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9" name="68 CuadroTexto"/>
          <p:cNvSpPr txBox="1"/>
          <p:nvPr/>
        </p:nvSpPr>
        <p:spPr>
          <a:xfrm>
            <a:off x="8673787" y="1577029"/>
            <a:ext cx="2084327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u-ES" sz="130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EUSKO</a:t>
            </a:r>
          </a:p>
          <a:p>
            <a:pPr algn="ctr">
              <a:lnSpc>
                <a:spcPts val="1700"/>
              </a:lnSpc>
            </a:pPr>
            <a:r>
              <a:rPr lang="eu-ES" sz="1300" b="1" dirty="0" smtClean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JAURLARITZAKO</a:t>
            </a:r>
            <a:endParaRPr lang="eu-ES" sz="1300" b="1" dirty="0">
              <a:solidFill>
                <a:schemeClr val="bg1"/>
              </a:solidFill>
              <a:latin typeface="Neo Sans" pitchFamily="34" charset="0"/>
              <a:cs typeface="Arial" pitchFamily="34" charset="0"/>
            </a:endParaRPr>
          </a:p>
          <a:p>
            <a:pPr algn="ctr">
              <a:lnSpc>
                <a:spcPts val="1700"/>
              </a:lnSpc>
            </a:pPr>
            <a:r>
              <a:rPr lang="eu-ES" sz="130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DOAKO</a:t>
            </a:r>
          </a:p>
          <a:p>
            <a:pPr algn="ctr">
              <a:lnSpc>
                <a:spcPts val="1700"/>
              </a:lnSpc>
            </a:pPr>
            <a:r>
              <a:rPr lang="eu-ES" sz="130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  EGITASMO</a:t>
            </a:r>
          </a:p>
          <a:p>
            <a:pPr algn="ctr">
              <a:lnSpc>
                <a:spcPts val="1700"/>
              </a:lnSpc>
            </a:pPr>
            <a:r>
              <a:rPr lang="eu-ES" sz="120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>PERTSONALIZATUA</a:t>
            </a:r>
            <a:r>
              <a:rPr lang="eu-ES" sz="130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  <a:t/>
            </a:r>
            <a:br>
              <a:rPr lang="eu-ES" sz="1300" b="1" dirty="0">
                <a:solidFill>
                  <a:schemeClr val="bg1"/>
                </a:solidFill>
                <a:latin typeface="Neo Sans" pitchFamily="34" charset="0"/>
                <a:cs typeface="Arial" pitchFamily="34" charset="0"/>
              </a:rPr>
            </a:br>
            <a:endParaRPr lang="eu-ES" sz="1300" b="1" dirty="0">
              <a:solidFill>
                <a:schemeClr val="bg1"/>
              </a:solidFill>
              <a:latin typeface="Neo Sans" pitchFamily="34" charset="0"/>
              <a:cs typeface="Arial" pitchFamily="34" charset="0"/>
            </a:endParaRPr>
          </a:p>
        </p:txBody>
      </p:sp>
      <p:sp>
        <p:nvSpPr>
          <p:cNvPr id="65" name="64 CuadroTexto"/>
          <p:cNvSpPr txBox="1"/>
          <p:nvPr/>
        </p:nvSpPr>
        <p:spPr>
          <a:xfrm>
            <a:off x="1087" y="2525585"/>
            <a:ext cx="8387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u-ES" sz="1800" b="1" dirty="0">
                <a:latin typeface="Arial" pitchFamily="34" charset="0"/>
                <a:cs typeface="Arial" pitchFamily="34" charset="0"/>
              </a:rPr>
              <a:t>Aprobetxa ezazu zure gailu mugikorraren ahalmen guztia enpresan eguneroko zereginak arintzeko eta eraginkorragoa izateko!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8109" y="7264923"/>
            <a:ext cx="8386170" cy="297517"/>
          </a:xfrm>
          <a:prstGeom prst="rect">
            <a:avLst/>
          </a:prstGeom>
          <a:solidFill>
            <a:srgbClr val="CC0000"/>
          </a:solidFill>
        </p:spPr>
        <p:txBody>
          <a:bodyPr wrap="square" rtlCol="0">
            <a:spAutoFit/>
          </a:bodyPr>
          <a:lstStyle/>
          <a:p>
            <a:pPr marL="231030" indent="-231030" algn="ctr">
              <a:lnSpc>
                <a:spcPts val="1591"/>
              </a:lnSpc>
              <a:spcBef>
                <a:spcPts val="159"/>
              </a:spcBef>
            </a:pPr>
            <a:r>
              <a:rPr lang="es-ES" sz="1400" dirty="0" err="1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Zure</a:t>
            </a:r>
            <a:r>
              <a:rPr lang="es-ES" sz="1400" dirty="0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bulego</a:t>
            </a:r>
            <a:r>
              <a:rPr lang="es-ES" sz="1400" dirty="0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mugikorra</a:t>
            </a:r>
            <a:r>
              <a:rPr lang="es-ES" sz="1400" dirty="0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egin</a:t>
            </a:r>
            <a:r>
              <a:rPr lang="es-ES" sz="1400" dirty="0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, </a:t>
            </a:r>
            <a:r>
              <a:rPr lang="es-ES" sz="1400" dirty="0" err="1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zauden</a:t>
            </a:r>
            <a:r>
              <a:rPr lang="es-ES" sz="1400" dirty="0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lekuan</a:t>
            </a:r>
            <a:r>
              <a:rPr lang="es-ES" sz="1400" dirty="0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zaudela</a:t>
            </a:r>
            <a:r>
              <a:rPr lang="es-ES" sz="1400" dirty="0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, </a:t>
            </a:r>
            <a:r>
              <a:rPr lang="es-ES" sz="1400" dirty="0" err="1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bezeroari</a:t>
            </a:r>
            <a:r>
              <a:rPr lang="es-ES" sz="1400" dirty="0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zerbitzua</a:t>
            </a:r>
            <a:r>
              <a:rPr lang="es-ES" sz="1400" dirty="0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bizkortzeko</a:t>
            </a:r>
            <a:endParaRPr lang="es-ES" sz="1228" dirty="0">
              <a:solidFill>
                <a:schemeClr val="bg1"/>
              </a:solidFill>
            </a:endParaRPr>
          </a:p>
        </p:txBody>
      </p:sp>
      <p:sp>
        <p:nvSpPr>
          <p:cNvPr id="19" name="26 CuadroTexto"/>
          <p:cNvSpPr txBox="1"/>
          <p:nvPr/>
        </p:nvSpPr>
        <p:spPr>
          <a:xfrm>
            <a:off x="8172458" y="3272418"/>
            <a:ext cx="2568868" cy="1233171"/>
          </a:xfrm>
          <a:prstGeom prst="rect">
            <a:avLst/>
          </a:prstGeom>
          <a:noFill/>
        </p:spPr>
        <p:txBody>
          <a:bodyPr wrap="square" lIns="90308" tIns="45155" rIns="90308" bIns="45155" rtlCol="0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Handitu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zure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lehiakortasuna</a:t>
            </a:r>
            <a:r>
              <a:rPr lang="es-ES" sz="1400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, </a:t>
            </a:r>
            <a:r>
              <a:rPr lang="es-ES" sz="1400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zure</a:t>
            </a:r>
            <a:r>
              <a:rPr lang="es-ES" sz="1400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enpresari</a:t>
            </a:r>
            <a:r>
              <a:rPr lang="es-ES" sz="1400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egokitutako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doako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aholkularitza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teknologiko</a:t>
            </a:r>
            <a:r>
              <a:rPr lang="es-ES" sz="1400" b="1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batekin</a:t>
            </a:r>
            <a:r>
              <a:rPr lang="es-ES" sz="1400" dirty="0">
                <a:solidFill>
                  <a:srgbClr val="000000"/>
                </a:solidFill>
                <a:latin typeface="Neo Sans" panose="020B0504020202020204" pitchFamily="34" charset="0"/>
                <a:ea typeface="Times New Roman" panose="02020603050405020304" pitchFamily="18" charset="0"/>
              </a:rPr>
              <a:t> </a:t>
            </a:r>
            <a:endParaRPr lang="es-ES" sz="1800" dirty="0">
              <a:effectLst/>
              <a:latin typeface="Neo Sans" panose="020B05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21" name="1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801" y="138022"/>
            <a:ext cx="1902072" cy="540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0004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</TotalTime>
  <Words>439</Words>
  <Application>Microsoft Office PowerPoint</Application>
  <PresentationFormat>Personalizado</PresentationFormat>
  <Paragraphs>49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MS PGothic</vt:lpstr>
      <vt:lpstr>Arial</vt:lpstr>
      <vt:lpstr>Calibri</vt:lpstr>
      <vt:lpstr>Neo Sans</vt:lpstr>
      <vt:lpstr>Segoe UI</vt:lpstr>
      <vt:lpstr>Times New Roman</vt:lpstr>
      <vt:lpstr>Tema de Office</vt:lpstr>
      <vt:lpstr>Presentación de PowerPoint</vt:lpstr>
      <vt:lpstr>Presentación de PowerPoint</vt:lpstr>
    </vt:vector>
  </TitlesOfParts>
  <Company>INDRA S.A.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cmpinedo</dc:creator>
  <cp:lastModifiedBy>Blanco Escuredo, Marina</cp:lastModifiedBy>
  <cp:revision>79</cp:revision>
  <cp:lastPrinted>2019-09-05T08:11:52Z</cp:lastPrinted>
  <dcterms:created xsi:type="dcterms:W3CDTF">2015-03-10T12:24:42Z</dcterms:created>
  <dcterms:modified xsi:type="dcterms:W3CDTF">2020-01-28T09:40:23Z</dcterms:modified>
</cp:coreProperties>
</file>