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notesSlides/notesSlide16.xml" ContentType="application/vnd.openxmlformats-officedocument.presentationml.notesSl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charts/chart21.xml" ContentType="application/vnd.openxmlformats-officedocument.drawingml.chart+xml"/>
  <Override PartName="/ppt/theme/themeOverride21.xml" ContentType="application/vnd.openxmlformats-officedocument.themeOverride+xml"/>
  <Override PartName="/ppt/notesSlides/notesSlide17.xml" ContentType="application/vnd.openxmlformats-officedocument.presentationml.notesSlide+xml"/>
  <Override PartName="/ppt/charts/chart22.xml" ContentType="application/vnd.openxmlformats-officedocument.drawingml.chart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theme/themeOverride25.xml" ContentType="application/vnd.openxmlformats-officedocument.themeOverrid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92" r:id="rId3"/>
    <p:sldId id="301" r:id="rId4"/>
    <p:sldId id="260" r:id="rId5"/>
    <p:sldId id="261" r:id="rId6"/>
    <p:sldId id="284" r:id="rId7"/>
    <p:sldId id="302" r:id="rId8"/>
    <p:sldId id="282" r:id="rId9"/>
    <p:sldId id="283" r:id="rId10"/>
    <p:sldId id="288" r:id="rId11"/>
    <p:sldId id="300" r:id="rId12"/>
    <p:sldId id="290" r:id="rId13"/>
    <p:sldId id="294" r:id="rId14"/>
    <p:sldId id="291" r:id="rId15"/>
    <p:sldId id="298" r:id="rId16"/>
    <p:sldId id="295" r:id="rId17"/>
    <p:sldId id="296" r:id="rId18"/>
    <p:sldId id="297" r:id="rId19"/>
  </p:sldIdLst>
  <p:sldSz cx="9144000" cy="6858000" type="screen4x3"/>
  <p:notesSz cx="6797675" cy="99282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22" userDrawn="1">
          <p15:clr>
            <a:srgbClr val="A4A3A4"/>
          </p15:clr>
        </p15:guide>
        <p15:guide id="3" orient="horz" pos="3566" userDrawn="1">
          <p15:clr>
            <a:srgbClr val="A4A3A4"/>
          </p15:clr>
        </p15:guide>
        <p15:guide id="4" pos="1066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4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85" autoAdjust="0"/>
    <p:restoredTop sz="94662"/>
  </p:normalViewPr>
  <p:slideViewPr>
    <p:cSldViewPr>
      <p:cViewPr varScale="1">
        <p:scale>
          <a:sx n="79" d="100"/>
          <a:sy n="79" d="100"/>
        </p:scale>
        <p:origin x="1368" y="96"/>
      </p:cViewPr>
      <p:guideLst>
        <p:guide orient="horz" pos="2387"/>
        <p:guide pos="22"/>
        <p:guide orient="horz" pos="3566"/>
        <p:guide pos="1066"/>
        <p:guide pos="2880"/>
        <p:guide pos="45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8.xlsx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2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22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2.xlsx"/><Relationship Id="rId1" Type="http://schemas.openxmlformats.org/officeDocument/2006/relationships/themeOverride" Target="../theme/themeOverride23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3.xlsx"/><Relationship Id="rId1" Type="http://schemas.openxmlformats.org/officeDocument/2006/relationships/themeOverride" Target="../theme/themeOverride24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4.xlsx"/><Relationship Id="rId1" Type="http://schemas.openxmlformats.org/officeDocument/2006/relationships/themeOverride" Target="../theme/themeOverrid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Langabezi Tasa / Tasa de Paro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'Langabezia grafikoa 1'!$B$2</c:f>
              <c:strCache>
                <c:ptCount val="1"/>
                <c:pt idx="0">
                  <c:v>Langabezi Tasa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3FF-4788-B879-78E21BB417C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73FF-4788-B879-78E21BB417C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5-73FF-4788-B879-78E21BB417CB}"/>
              </c:ext>
            </c:extLst>
          </c:dPt>
          <c:dLbls>
            <c:dLbl>
              <c:idx val="0"/>
              <c:layout>
                <c:manualLayout>
                  <c:x val="1.7993702204228499E-3"/>
                  <c:y val="-1.114206128133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FF-4788-B879-78E21BB417CB}"/>
                </c:ext>
              </c:extLst>
            </c:dLbl>
            <c:dLbl>
              <c:idx val="2"/>
              <c:layout>
                <c:manualLayout>
                  <c:x val="1.7969451931716084E-3"/>
                  <c:y val="-3.342618384401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FF-4788-B879-78E21BB417CB}"/>
                </c:ext>
              </c:extLst>
            </c:dLbl>
            <c:dLbl>
              <c:idx val="3"/>
              <c:layout>
                <c:manualLayout>
                  <c:x val="-1.4580505023079011E-4"/>
                  <c:y val="-1.2544267701407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FF-4788-B879-78E21BB417CB}"/>
                </c:ext>
              </c:extLst>
            </c:dLbl>
            <c:dLbl>
              <c:idx val="4"/>
              <c:layout>
                <c:manualLayout>
                  <c:x val="-3.2943614640698634E-17"/>
                  <c:y val="-3.3426183844011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FF-4788-B879-78E21BB417CB}"/>
                </c:ext>
              </c:extLst>
            </c:dLbl>
            <c:dLbl>
              <c:idx val="5"/>
              <c:layout>
                <c:manualLayout>
                  <c:x val="0"/>
                  <c:y val="-2.2284122562674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FF-4788-B879-78E21BB417CB}"/>
                </c:ext>
              </c:extLst>
            </c:dLbl>
            <c:dLbl>
              <c:idx val="6"/>
              <c:layout>
                <c:manualLayout>
                  <c:x val="5.3979101668895158E-3"/>
                  <c:y val="-2.5998142989786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FF-4788-B879-78E21BB417CB}"/>
                </c:ext>
              </c:extLst>
            </c:dLbl>
            <c:dLbl>
              <c:idx val="7"/>
              <c:layout>
                <c:manualLayout>
                  <c:x val="3.6011064654654017E-3"/>
                  <c:y val="-1.85701021355617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FF-4788-B879-78E21BB417CB}"/>
                </c:ext>
              </c:extLst>
            </c:dLbl>
            <c:dLbl>
              <c:idx val="8"/>
              <c:layout>
                <c:manualLayout>
                  <c:x val="1.7969451931716084E-3"/>
                  <c:y val="1.4856081708449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FF-4788-B879-78E21BB417CB}"/>
                </c:ext>
              </c:extLst>
            </c:dLbl>
            <c:dLbl>
              <c:idx val="9"/>
              <c:layout>
                <c:manualLayout>
                  <c:x val="1.7993702204228499E-3"/>
                  <c:y val="1.114206128133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FF-4788-B879-78E21BB417CB}"/>
                </c:ext>
              </c:extLst>
            </c:dLbl>
            <c:dLbl>
              <c:idx val="10"/>
              <c:layout>
                <c:manualLayout>
                  <c:x val="-6.5976145920103995E-17"/>
                  <c:y val="7.4280408542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FF-4788-B879-78E21BB417CB}"/>
                </c:ext>
              </c:extLst>
            </c:dLbl>
            <c:dLbl>
              <c:idx val="19"/>
              <c:layout>
                <c:manualLayout>
                  <c:x val="1.7969451931716084E-3"/>
                  <c:y val="-1.1142061281337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FF-4788-B879-78E21BB417C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1'!$A$3:$A$23</c:f>
              <c:strCache>
                <c:ptCount val="21"/>
                <c:pt idx="0">
                  <c:v>EAE/CAPV</c:v>
                </c:pt>
                <c:pt idx="1">
                  <c:v>Gipuzkoa</c:v>
                </c:pt>
                <c:pt idx="2">
                  <c:v>Goierri</c:v>
                </c:pt>
                <c:pt idx="3">
                  <c:v>Beasain</c:v>
                </c:pt>
                <c:pt idx="4">
                  <c:v>Ordizia</c:v>
                </c:pt>
                <c:pt idx="5">
                  <c:v>Olaberria</c:v>
                </c:pt>
                <c:pt idx="6">
                  <c:v>Zaldibia</c:v>
                </c:pt>
                <c:pt idx="7">
                  <c:v>Zegama</c:v>
                </c:pt>
                <c:pt idx="8">
                  <c:v>Ormaiztegi</c:v>
                </c:pt>
                <c:pt idx="9">
                  <c:v>Itsasondo</c:v>
                </c:pt>
                <c:pt idx="10">
                  <c:v>Lazkao</c:v>
                </c:pt>
                <c:pt idx="11">
                  <c:v>Ataun</c:v>
                </c:pt>
                <c:pt idx="12">
                  <c:v>Segura</c:v>
                </c:pt>
                <c:pt idx="13">
                  <c:v>Legorreta</c:v>
                </c:pt>
                <c:pt idx="14">
                  <c:v>Idiazabal</c:v>
                </c:pt>
                <c:pt idx="15">
                  <c:v>Zerain</c:v>
                </c:pt>
                <c:pt idx="16">
                  <c:v>Gabiria</c:v>
                </c:pt>
                <c:pt idx="17">
                  <c:v>Arama</c:v>
                </c:pt>
                <c:pt idx="18">
                  <c:v>Gaintza</c:v>
                </c:pt>
                <c:pt idx="19">
                  <c:v>Mutiloa</c:v>
                </c:pt>
                <c:pt idx="20">
                  <c:v>Altzaga</c:v>
                </c:pt>
              </c:strCache>
            </c:strRef>
          </c:cat>
          <c:val>
            <c:numRef>
              <c:f>'Langabezia grafikoa 1'!$B$3:$B$23</c:f>
              <c:numCache>
                <c:formatCode>0.0</c:formatCode>
                <c:ptCount val="21"/>
                <c:pt idx="0">
                  <c:v>9.1999999999999993</c:v>
                </c:pt>
                <c:pt idx="1">
                  <c:v>7.4</c:v>
                </c:pt>
                <c:pt idx="2">
                  <c:v>7.4</c:v>
                </c:pt>
                <c:pt idx="3">
                  <c:v>8.9</c:v>
                </c:pt>
                <c:pt idx="4">
                  <c:v>8.5</c:v>
                </c:pt>
                <c:pt idx="5">
                  <c:v>7.7</c:v>
                </c:pt>
                <c:pt idx="6">
                  <c:v>7.6</c:v>
                </c:pt>
                <c:pt idx="7">
                  <c:v>7.2</c:v>
                </c:pt>
                <c:pt idx="8">
                  <c:v>7.1</c:v>
                </c:pt>
                <c:pt idx="9">
                  <c:v>6.8</c:v>
                </c:pt>
                <c:pt idx="10">
                  <c:v>6.6</c:v>
                </c:pt>
                <c:pt idx="11">
                  <c:v>5.5</c:v>
                </c:pt>
                <c:pt idx="12">
                  <c:v>4.9000000000000004</c:v>
                </c:pt>
                <c:pt idx="13">
                  <c:v>4.7</c:v>
                </c:pt>
                <c:pt idx="14">
                  <c:v>4.0999999999999996</c:v>
                </c:pt>
                <c:pt idx="15">
                  <c:v>3.8</c:v>
                </c:pt>
                <c:pt idx="16">
                  <c:v>3.6</c:v>
                </c:pt>
                <c:pt idx="17">
                  <c:v>2</c:v>
                </c:pt>
                <c:pt idx="18">
                  <c:v>1.5</c:v>
                </c:pt>
                <c:pt idx="19">
                  <c:v>1.5</c:v>
                </c:pt>
                <c:pt idx="2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3FF-4788-B879-78E21BB41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007040"/>
        <c:axId val="148208960"/>
      </c:barChart>
      <c:catAx>
        <c:axId val="202007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8208960"/>
        <c:crosses val="autoZero"/>
        <c:auto val="1"/>
        <c:lblAlgn val="ctr"/>
        <c:lblOffset val="100"/>
        <c:noMultiLvlLbl val="0"/>
      </c:catAx>
      <c:valAx>
        <c:axId val="148208960"/>
        <c:scaling>
          <c:orientation val="minMax"/>
          <c:max val="15"/>
        </c:scaling>
        <c:delete val="0"/>
        <c:axPos val="l"/>
        <c:numFmt formatCode="0.0" sourceLinked="1"/>
        <c:majorTickMark val="out"/>
        <c:minorTickMark val="none"/>
        <c:tickLblPos val="nextTo"/>
        <c:crossAx val="202007040"/>
        <c:crosses val="autoZero"/>
        <c:crossBetween val="between"/>
        <c:majorUnit val="5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Emakumezko eta gizonezkoen langabezia tasaren arteko alderaketa</a:t>
            </a:r>
          </a:p>
          <a:p>
            <a:pPr algn="ctr" rtl="0">
              <a:def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Comparación entre tasas de paro femenino y masculino (%)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896610591051814"/>
          <c:y val="0.13559317208303853"/>
          <c:w val="0.83692762573280699"/>
          <c:h val="0.78892164636446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'Langabezia grafikoa 2'!$B$3</c:f>
              <c:strCache>
                <c:ptCount val="1"/>
                <c:pt idx="0">
                  <c:v>Gizonezkoak</c:v>
                </c:pt>
              </c:strCache>
            </c:strRef>
          </c:tx>
          <c:spPr>
            <a:solidFill>
              <a:srgbClr val="003399"/>
            </a:solidFill>
          </c:spPr>
          <c:invertIfNegative val="0"/>
          <c:dPt>
            <c:idx val="18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85E-4F37-904C-765BE3DDDFC8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85E-4F37-904C-765BE3DDDFC8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85E-4F37-904C-765BE3DDDFC8}"/>
              </c:ext>
            </c:extLst>
          </c:dPt>
          <c:dLbls>
            <c:dLbl>
              <c:idx val="13"/>
              <c:layout>
                <c:manualLayout>
                  <c:x val="1.053968122238704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85E-4F37-904C-765BE3DDDFC8}"/>
                </c:ext>
              </c:extLst>
            </c:dLbl>
            <c:dLbl>
              <c:idx val="16"/>
              <c:layout>
                <c:manualLayout>
                  <c:x val="8.5651119490146189E-3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85E-4F37-904C-765BE3DDDF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2'!$A$4:$A$24</c:f>
              <c:strCache>
                <c:ptCount val="21"/>
                <c:pt idx="0">
                  <c:v>Beasain</c:v>
                </c:pt>
                <c:pt idx="1">
                  <c:v>Ordizia</c:v>
                </c:pt>
                <c:pt idx="2">
                  <c:v>Ormaiztegi</c:v>
                </c:pt>
                <c:pt idx="3">
                  <c:v>Zaldibia</c:v>
                </c:pt>
                <c:pt idx="4">
                  <c:v>Olaberria</c:v>
                </c:pt>
                <c:pt idx="5">
                  <c:v>Zegama</c:v>
                </c:pt>
                <c:pt idx="6">
                  <c:v>Lazkao</c:v>
                </c:pt>
                <c:pt idx="7">
                  <c:v>Itsasondo</c:v>
                </c:pt>
                <c:pt idx="8">
                  <c:v>Idiazabal</c:v>
                </c:pt>
                <c:pt idx="9">
                  <c:v>Ataun</c:v>
                </c:pt>
                <c:pt idx="10">
                  <c:v>Gabiria</c:v>
                </c:pt>
                <c:pt idx="11">
                  <c:v>Legorreta</c:v>
                </c:pt>
                <c:pt idx="12">
                  <c:v>Segura</c:v>
                </c:pt>
                <c:pt idx="13">
                  <c:v>Gaintza</c:v>
                </c:pt>
                <c:pt idx="14">
                  <c:v>Arama</c:v>
                </c:pt>
                <c:pt idx="15">
                  <c:v>Zerain</c:v>
                </c:pt>
                <c:pt idx="16">
                  <c:v>Altzaga</c:v>
                </c:pt>
                <c:pt idx="17">
                  <c:v>Mutiloa</c:v>
                </c:pt>
                <c:pt idx="18">
                  <c:v>Goierri</c:v>
                </c:pt>
                <c:pt idx="19">
                  <c:v>Gipuzkoa</c:v>
                </c:pt>
                <c:pt idx="20">
                  <c:v>EAE/CAPV</c:v>
                </c:pt>
              </c:strCache>
            </c:strRef>
          </c:cat>
          <c:val>
            <c:numRef>
              <c:f>'Langabezia grafikoa 2'!$B$4:$B$24</c:f>
              <c:numCache>
                <c:formatCode>0.0;0.0</c:formatCode>
                <c:ptCount val="21"/>
                <c:pt idx="0">
                  <c:v>7.22</c:v>
                </c:pt>
                <c:pt idx="1">
                  <c:v>6.47</c:v>
                </c:pt>
                <c:pt idx="2">
                  <c:v>5.59</c:v>
                </c:pt>
                <c:pt idx="3">
                  <c:v>6.76</c:v>
                </c:pt>
                <c:pt idx="4">
                  <c:v>7.17</c:v>
                </c:pt>
                <c:pt idx="5">
                  <c:v>6.1</c:v>
                </c:pt>
                <c:pt idx="6">
                  <c:v>5.3</c:v>
                </c:pt>
                <c:pt idx="7">
                  <c:v>5.46</c:v>
                </c:pt>
                <c:pt idx="8">
                  <c:v>2.8</c:v>
                </c:pt>
                <c:pt idx="9">
                  <c:v>5.25</c:v>
                </c:pt>
                <c:pt idx="10">
                  <c:v>1.1000000000000001</c:v>
                </c:pt>
                <c:pt idx="11">
                  <c:v>4.71</c:v>
                </c:pt>
                <c:pt idx="12">
                  <c:v>4.84</c:v>
                </c:pt>
                <c:pt idx="13">
                  <c:v>0</c:v>
                </c:pt>
                <c:pt idx="14">
                  <c:v>2.44</c:v>
                </c:pt>
                <c:pt idx="15">
                  <c:v>3.12</c:v>
                </c:pt>
                <c:pt idx="16">
                  <c:v>0</c:v>
                </c:pt>
                <c:pt idx="17">
                  <c:v>2.74</c:v>
                </c:pt>
                <c:pt idx="18">
                  <c:v>5.98</c:v>
                </c:pt>
                <c:pt idx="19">
                  <c:v>6.25</c:v>
                </c:pt>
                <c:pt idx="20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5E-4F37-904C-765BE3DDDFC8}"/>
            </c:ext>
          </c:extLst>
        </c:ser>
        <c:ser>
          <c:idx val="1"/>
          <c:order val="1"/>
          <c:tx>
            <c:strRef>
              <c:f>'Langabezia grafikoa 2'!$C$3</c:f>
              <c:strCache>
                <c:ptCount val="1"/>
                <c:pt idx="0">
                  <c:v>Emakumezkoak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invertIfNegative val="0"/>
          <c:dPt>
            <c:idx val="18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A-C85E-4F37-904C-765BE3DDDFC8}"/>
              </c:ext>
            </c:extLst>
          </c:dPt>
          <c:dPt>
            <c:idx val="19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C-C85E-4F37-904C-765BE3DDDFC8}"/>
              </c:ext>
            </c:extLst>
          </c:dPt>
          <c:dPt>
            <c:idx val="20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C85E-4F37-904C-765BE3DDDF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'Langabezia grafikoa 2'!$A$4:$A$24</c:f>
              <c:strCache>
                <c:ptCount val="21"/>
                <c:pt idx="0">
                  <c:v>Beasain</c:v>
                </c:pt>
                <c:pt idx="1">
                  <c:v>Ordizia</c:v>
                </c:pt>
                <c:pt idx="2">
                  <c:v>Ormaiztegi</c:v>
                </c:pt>
                <c:pt idx="3">
                  <c:v>Zaldibia</c:v>
                </c:pt>
                <c:pt idx="4">
                  <c:v>Olaberria</c:v>
                </c:pt>
                <c:pt idx="5">
                  <c:v>Zegama</c:v>
                </c:pt>
                <c:pt idx="6">
                  <c:v>Lazkao</c:v>
                </c:pt>
                <c:pt idx="7">
                  <c:v>Itsasondo</c:v>
                </c:pt>
                <c:pt idx="8">
                  <c:v>Idiazabal</c:v>
                </c:pt>
                <c:pt idx="9">
                  <c:v>Ataun</c:v>
                </c:pt>
                <c:pt idx="10">
                  <c:v>Gabiria</c:v>
                </c:pt>
                <c:pt idx="11">
                  <c:v>Legorreta</c:v>
                </c:pt>
                <c:pt idx="12">
                  <c:v>Segura</c:v>
                </c:pt>
                <c:pt idx="13">
                  <c:v>Gaintza</c:v>
                </c:pt>
                <c:pt idx="14">
                  <c:v>Arama</c:v>
                </c:pt>
                <c:pt idx="15">
                  <c:v>Zerain</c:v>
                </c:pt>
                <c:pt idx="16">
                  <c:v>Altzaga</c:v>
                </c:pt>
                <c:pt idx="17">
                  <c:v>Mutiloa</c:v>
                </c:pt>
                <c:pt idx="18">
                  <c:v>Goierri</c:v>
                </c:pt>
                <c:pt idx="19">
                  <c:v>Gipuzkoa</c:v>
                </c:pt>
                <c:pt idx="20">
                  <c:v>EAE/CAPV</c:v>
                </c:pt>
              </c:strCache>
            </c:strRef>
          </c:cat>
          <c:val>
            <c:numRef>
              <c:f>'Langabezia grafikoa 2'!$C$4:$C$24</c:f>
              <c:numCache>
                <c:formatCode>0.0;0.0</c:formatCode>
                <c:ptCount val="21"/>
                <c:pt idx="0">
                  <c:v>-10.79</c:v>
                </c:pt>
                <c:pt idx="1">
                  <c:v>-10.75</c:v>
                </c:pt>
                <c:pt idx="2">
                  <c:v>-8.8000000000000007</c:v>
                </c:pt>
                <c:pt idx="3">
                  <c:v>-8.56</c:v>
                </c:pt>
                <c:pt idx="4">
                  <c:v>-8.3699999999999992</c:v>
                </c:pt>
                <c:pt idx="5">
                  <c:v>-8.31</c:v>
                </c:pt>
                <c:pt idx="6">
                  <c:v>-8.08</c:v>
                </c:pt>
                <c:pt idx="7">
                  <c:v>-6.43</c:v>
                </c:pt>
                <c:pt idx="8">
                  <c:v>-5.71</c:v>
                </c:pt>
                <c:pt idx="9">
                  <c:v>-5.45</c:v>
                </c:pt>
                <c:pt idx="10">
                  <c:v>-5.43</c:v>
                </c:pt>
                <c:pt idx="11">
                  <c:v>-4.75</c:v>
                </c:pt>
                <c:pt idx="12">
                  <c:v>-4.4000000000000004</c:v>
                </c:pt>
                <c:pt idx="13">
                  <c:v>-3.57</c:v>
                </c:pt>
                <c:pt idx="14">
                  <c:v>-1.75</c:v>
                </c:pt>
                <c:pt idx="15">
                  <c:v>-1.49</c:v>
                </c:pt>
                <c:pt idx="16">
                  <c:v>0</c:v>
                </c:pt>
                <c:pt idx="17">
                  <c:v>0</c:v>
                </c:pt>
                <c:pt idx="18">
                  <c:v>-8.9</c:v>
                </c:pt>
                <c:pt idx="19">
                  <c:v>-8.67</c:v>
                </c:pt>
                <c:pt idx="20">
                  <c:v>-10.8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85E-4F37-904C-765BE3DDDF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2"/>
        <c:overlap val="100"/>
        <c:axId val="202008576"/>
        <c:axId val="201320128"/>
      </c:barChart>
      <c:catAx>
        <c:axId val="202008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crossAx val="201320128"/>
        <c:crosses val="autoZero"/>
        <c:auto val="1"/>
        <c:lblAlgn val="ctr"/>
        <c:lblOffset val="100"/>
        <c:noMultiLvlLbl val="0"/>
      </c:catAx>
      <c:valAx>
        <c:axId val="201320128"/>
        <c:scaling>
          <c:orientation val="minMax"/>
        </c:scaling>
        <c:delete val="0"/>
        <c:axPos val="b"/>
        <c:majorGridlines/>
        <c:numFmt formatCode="0.0;0.0" sourceLinked="1"/>
        <c:majorTickMark val="out"/>
        <c:minorTickMark val="none"/>
        <c:tickLblPos val="nextTo"/>
        <c:spPr>
          <a:noFill/>
        </c:spPr>
        <c:crossAx val="202008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41870418877272"/>
          <c:y val="0.40788884587229618"/>
          <c:w val="0.1278091328822481"/>
          <c:h val="8.9547035949945564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1194111111111111"/>
          <c:y val="3.3550431499460624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2015-2016'!$B$12</c:f>
              <c:strCache>
                <c:ptCount val="1"/>
                <c:pt idx="0">
                  <c:v>EAE-CAPV</c:v>
                </c:pt>
              </c:strCache>
            </c:strRef>
          </c:tx>
          <c:spPr>
            <a:ln>
              <a:solidFill>
                <a:srgbClr val="45FBA9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2015-2016'!$C$12:$AC$12</c:f>
              <c:numCache>
                <c:formatCode>General</c:formatCode>
                <c:ptCount val="17"/>
                <c:pt idx="0">
                  <c:v>11.99</c:v>
                </c:pt>
                <c:pt idx="1">
                  <c:v>11.8</c:v>
                </c:pt>
                <c:pt idx="2">
                  <c:v>11.4</c:v>
                </c:pt>
                <c:pt idx="3">
                  <c:v>11.4</c:v>
                </c:pt>
                <c:pt idx="4">
                  <c:v>11</c:v>
                </c:pt>
                <c:pt idx="5">
                  <c:v>10.7</c:v>
                </c:pt>
                <c:pt idx="6" formatCode="0.00">
                  <c:v>10.752014349016429</c:v>
                </c:pt>
                <c:pt idx="7">
                  <c:v>10.1</c:v>
                </c:pt>
                <c:pt idx="8">
                  <c:v>10.1</c:v>
                </c:pt>
                <c:pt idx="9">
                  <c:v>10</c:v>
                </c:pt>
                <c:pt idx="10">
                  <c:v>9.6999999999999993</c:v>
                </c:pt>
                <c:pt idx="11">
                  <c:v>10.1</c:v>
                </c:pt>
                <c:pt idx="12">
                  <c:v>9.9</c:v>
                </c:pt>
                <c:pt idx="13">
                  <c:v>9.6</c:v>
                </c:pt>
                <c:pt idx="14">
                  <c:v>9.6999999999999993</c:v>
                </c:pt>
                <c:pt idx="15">
                  <c:v>9.5</c:v>
                </c:pt>
                <c:pt idx="16">
                  <c:v>9.1999999999999993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44-4041-8220-A6266C896613}"/>
            </c:ext>
          </c:extLst>
        </c:ser>
        <c:ser>
          <c:idx val="1"/>
          <c:order val="1"/>
          <c:tx>
            <c:strRef>
              <c:f>'Bilakera 2015-2016'!$B$13</c:f>
              <c:strCache>
                <c:ptCount val="1"/>
                <c:pt idx="0">
                  <c:v>Gipuzkoa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2015-2016'!$C$13:$AC$13</c:f>
              <c:numCache>
                <c:formatCode>General</c:formatCode>
                <c:ptCount val="17"/>
                <c:pt idx="0">
                  <c:v>9.82</c:v>
                </c:pt>
                <c:pt idx="1">
                  <c:v>9.6</c:v>
                </c:pt>
                <c:pt idx="2">
                  <c:v>9.1999999999999993</c:v>
                </c:pt>
                <c:pt idx="3">
                  <c:v>9.1</c:v>
                </c:pt>
                <c:pt idx="4">
                  <c:v>8.8000000000000007</c:v>
                </c:pt>
                <c:pt idx="5">
                  <c:v>8.6999999999999993</c:v>
                </c:pt>
                <c:pt idx="6" formatCode="0.00">
                  <c:v>8.6657360240796688</c:v>
                </c:pt>
                <c:pt idx="7">
                  <c:v>8.1999999999999993</c:v>
                </c:pt>
                <c:pt idx="8">
                  <c:v>8.1999999999999993</c:v>
                </c:pt>
                <c:pt idx="9">
                  <c:v>8.1</c:v>
                </c:pt>
                <c:pt idx="10">
                  <c:v>7.9</c:v>
                </c:pt>
                <c:pt idx="11">
                  <c:v>8.4</c:v>
                </c:pt>
                <c:pt idx="12">
                  <c:v>8</c:v>
                </c:pt>
                <c:pt idx="13">
                  <c:v>7.8</c:v>
                </c:pt>
                <c:pt idx="14">
                  <c:v>7.8</c:v>
                </c:pt>
                <c:pt idx="15">
                  <c:v>7.7</c:v>
                </c:pt>
                <c:pt idx="16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44-4041-8220-A6266C896613}"/>
            </c:ext>
          </c:extLst>
        </c:ser>
        <c:ser>
          <c:idx val="2"/>
          <c:order val="2"/>
          <c:tx>
            <c:strRef>
              <c:f>'Bilakera 2015-2016'!$B$14</c:f>
              <c:strCache>
                <c:ptCount val="1"/>
                <c:pt idx="0">
                  <c:v>Goierri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2015-2016'!$C$14:$AC$14</c:f>
              <c:numCache>
                <c:formatCode>General</c:formatCode>
                <c:ptCount val="17"/>
                <c:pt idx="0">
                  <c:v>8.14</c:v>
                </c:pt>
                <c:pt idx="1">
                  <c:v>8.1999999999999993</c:v>
                </c:pt>
                <c:pt idx="2">
                  <c:v>8</c:v>
                </c:pt>
                <c:pt idx="3">
                  <c:v>7.8</c:v>
                </c:pt>
                <c:pt idx="4">
                  <c:v>7.5</c:v>
                </c:pt>
                <c:pt idx="5">
                  <c:v>7.3</c:v>
                </c:pt>
                <c:pt idx="6" formatCode="0.00">
                  <c:v>7.29</c:v>
                </c:pt>
                <c:pt idx="7">
                  <c:v>7.3</c:v>
                </c:pt>
                <c:pt idx="8">
                  <c:v>7.5</c:v>
                </c:pt>
                <c:pt idx="9">
                  <c:v>8</c:v>
                </c:pt>
                <c:pt idx="10">
                  <c:v>7.5</c:v>
                </c:pt>
                <c:pt idx="11">
                  <c:v>7.9</c:v>
                </c:pt>
                <c:pt idx="12">
                  <c:v>7.7</c:v>
                </c:pt>
                <c:pt idx="13">
                  <c:v>7.5</c:v>
                </c:pt>
                <c:pt idx="14">
                  <c:v>7.3</c:v>
                </c:pt>
                <c:pt idx="15">
                  <c:v>7.5</c:v>
                </c:pt>
                <c:pt idx="16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44-4041-8220-A6266C896613}"/>
            </c:ext>
          </c:extLst>
        </c:ser>
        <c:ser>
          <c:idx val="6"/>
          <c:order val="3"/>
          <c:tx>
            <c:strRef>
              <c:f>'Bilakera 2015-2016'!$B$15</c:f>
              <c:strCache>
                <c:ptCount val="1"/>
                <c:pt idx="0">
                  <c:v>Ordizia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2015-2016'!$C$15:$AC$15</c:f>
              <c:numCache>
                <c:formatCode>General</c:formatCode>
                <c:ptCount val="17"/>
                <c:pt idx="0">
                  <c:v>10.44</c:v>
                </c:pt>
                <c:pt idx="1">
                  <c:v>10.4</c:v>
                </c:pt>
                <c:pt idx="2">
                  <c:v>10.5</c:v>
                </c:pt>
                <c:pt idx="3">
                  <c:v>10.3</c:v>
                </c:pt>
                <c:pt idx="4">
                  <c:v>9.6</c:v>
                </c:pt>
                <c:pt idx="5">
                  <c:v>9.6</c:v>
                </c:pt>
                <c:pt idx="6" formatCode="0.00">
                  <c:v>9.4470516221179359</c:v>
                </c:pt>
                <c:pt idx="7">
                  <c:v>9.1999999999999993</c:v>
                </c:pt>
                <c:pt idx="8">
                  <c:v>9.1999999999999993</c:v>
                </c:pt>
                <c:pt idx="9">
                  <c:v>9.9</c:v>
                </c:pt>
                <c:pt idx="10">
                  <c:v>9.3000000000000007</c:v>
                </c:pt>
                <c:pt idx="11">
                  <c:v>9.6999999999999993</c:v>
                </c:pt>
                <c:pt idx="12">
                  <c:v>9.6999999999999993</c:v>
                </c:pt>
                <c:pt idx="13">
                  <c:v>9.1</c:v>
                </c:pt>
                <c:pt idx="14">
                  <c:v>8.6999999999999993</c:v>
                </c:pt>
                <c:pt idx="15">
                  <c:v>8.5</c:v>
                </c:pt>
                <c:pt idx="16">
                  <c:v>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44-4041-8220-A6266C896613}"/>
            </c:ext>
          </c:extLst>
        </c:ser>
        <c:ser>
          <c:idx val="15"/>
          <c:order val="4"/>
          <c:tx>
            <c:strRef>
              <c:f>'Bilakera 2015-2016'!$B$28</c:f>
              <c:strCache>
                <c:ptCount val="1"/>
                <c:pt idx="0">
                  <c:v>Lazkao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2015-2016'!$C$28:$AC$28</c:f>
              <c:numCache>
                <c:formatCode>General</c:formatCode>
                <c:ptCount val="17"/>
                <c:pt idx="0">
                  <c:v>7.42</c:v>
                </c:pt>
                <c:pt idx="1">
                  <c:v>7.6</c:v>
                </c:pt>
                <c:pt idx="2">
                  <c:v>7.1</c:v>
                </c:pt>
                <c:pt idx="3">
                  <c:v>7.1</c:v>
                </c:pt>
                <c:pt idx="4">
                  <c:v>6.6</c:v>
                </c:pt>
                <c:pt idx="5">
                  <c:v>6.3</c:v>
                </c:pt>
                <c:pt idx="6" formatCode="0.00">
                  <c:v>7.1653268088081088</c:v>
                </c:pt>
                <c:pt idx="7">
                  <c:v>6.4</c:v>
                </c:pt>
                <c:pt idx="8">
                  <c:v>7.2</c:v>
                </c:pt>
                <c:pt idx="9">
                  <c:v>7.5</c:v>
                </c:pt>
                <c:pt idx="10">
                  <c:v>6.8</c:v>
                </c:pt>
                <c:pt idx="11">
                  <c:v>7.2</c:v>
                </c:pt>
                <c:pt idx="12">
                  <c:v>6.7</c:v>
                </c:pt>
                <c:pt idx="13">
                  <c:v>6.5</c:v>
                </c:pt>
                <c:pt idx="14">
                  <c:v>6.6</c:v>
                </c:pt>
                <c:pt idx="15">
                  <c:v>7</c:v>
                </c:pt>
                <c:pt idx="16">
                  <c:v>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44-4041-8220-A6266C896613}"/>
            </c:ext>
          </c:extLst>
        </c:ser>
        <c:ser>
          <c:idx val="11"/>
          <c:order val="5"/>
          <c:tx>
            <c:strRef>
              <c:f>'Bilakera 2015-2016'!$B$23</c:f>
              <c:strCache>
                <c:ptCount val="1"/>
                <c:pt idx="0">
                  <c:v>Beasain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2015-2016'!$C$23:$AC$23</c:f>
              <c:numCache>
                <c:formatCode>General</c:formatCode>
                <c:ptCount val="17"/>
                <c:pt idx="0">
                  <c:v>8.4</c:v>
                </c:pt>
                <c:pt idx="1">
                  <c:v>8.4</c:v>
                </c:pt>
                <c:pt idx="2">
                  <c:v>8.1999999999999993</c:v>
                </c:pt>
                <c:pt idx="3">
                  <c:v>8.1</c:v>
                </c:pt>
                <c:pt idx="4">
                  <c:v>7.5</c:v>
                </c:pt>
                <c:pt idx="5">
                  <c:v>7.4</c:v>
                </c:pt>
                <c:pt idx="6" formatCode="0.00">
                  <c:v>7.4360847333820317</c:v>
                </c:pt>
                <c:pt idx="7">
                  <c:v>8</c:v>
                </c:pt>
                <c:pt idx="8">
                  <c:v>8.3000000000000007</c:v>
                </c:pt>
                <c:pt idx="9">
                  <c:v>8.6999999999999993</c:v>
                </c:pt>
                <c:pt idx="10">
                  <c:v>8.1</c:v>
                </c:pt>
                <c:pt idx="11">
                  <c:v>8.6</c:v>
                </c:pt>
                <c:pt idx="12">
                  <c:v>8.3000000000000007</c:v>
                </c:pt>
                <c:pt idx="13">
                  <c:v>8.4</c:v>
                </c:pt>
                <c:pt idx="14">
                  <c:v>8.4</c:v>
                </c:pt>
                <c:pt idx="15">
                  <c:v>8.9</c:v>
                </c:pt>
                <c:pt idx="16">
                  <c:v>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044-4041-8220-A6266C896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068928"/>
        <c:axId val="202369280"/>
      </c:lineChart>
      <c:catAx>
        <c:axId val="203068928"/>
        <c:scaling>
          <c:orientation val="minMax"/>
        </c:scaling>
        <c:delete val="0"/>
        <c:axPos val="b"/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369280"/>
        <c:crosses val="autoZero"/>
        <c:auto val="1"/>
        <c:lblAlgn val="ctr"/>
        <c:lblOffset val="100"/>
        <c:tickLblSkip val="1"/>
        <c:noMultiLvlLbl val="1"/>
      </c:catAx>
      <c:valAx>
        <c:axId val="202369280"/>
        <c:scaling>
          <c:orientation val="minMax"/>
          <c:max val="15"/>
          <c:min val="5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30689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1287622222222222"/>
          <c:y val="3.7784250269687174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2015-2016'!$B$12</c:f>
              <c:strCache>
                <c:ptCount val="1"/>
                <c:pt idx="0">
                  <c:v>EAE-CAPV</c:v>
                </c:pt>
              </c:strCache>
            </c:strRef>
          </c:tx>
          <c:spPr>
            <a:ln>
              <a:solidFill>
                <a:srgbClr val="45FBA9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2015-2016'!$C$12:$AC$12</c:f>
              <c:numCache>
                <c:formatCode>General</c:formatCode>
                <c:ptCount val="17"/>
                <c:pt idx="0">
                  <c:v>11.99</c:v>
                </c:pt>
                <c:pt idx="1">
                  <c:v>11.8</c:v>
                </c:pt>
                <c:pt idx="2">
                  <c:v>11.4</c:v>
                </c:pt>
                <c:pt idx="3">
                  <c:v>11.4</c:v>
                </c:pt>
                <c:pt idx="4">
                  <c:v>11</c:v>
                </c:pt>
                <c:pt idx="5">
                  <c:v>10.7</c:v>
                </c:pt>
                <c:pt idx="6" formatCode="0.00">
                  <c:v>10.752014349016429</c:v>
                </c:pt>
                <c:pt idx="7">
                  <c:v>10.1</c:v>
                </c:pt>
                <c:pt idx="8">
                  <c:v>10.1</c:v>
                </c:pt>
                <c:pt idx="9">
                  <c:v>10</c:v>
                </c:pt>
                <c:pt idx="10">
                  <c:v>9.6999999999999993</c:v>
                </c:pt>
                <c:pt idx="11">
                  <c:v>10.1</c:v>
                </c:pt>
                <c:pt idx="12">
                  <c:v>9.9</c:v>
                </c:pt>
                <c:pt idx="13">
                  <c:v>9.6</c:v>
                </c:pt>
                <c:pt idx="14">
                  <c:v>9.6999999999999993</c:v>
                </c:pt>
                <c:pt idx="15">
                  <c:v>9.5</c:v>
                </c:pt>
                <c:pt idx="16">
                  <c:v>9.1999999999999993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3D-4C24-8304-8516907CB5F3}"/>
            </c:ext>
          </c:extLst>
        </c:ser>
        <c:ser>
          <c:idx val="1"/>
          <c:order val="1"/>
          <c:tx>
            <c:strRef>
              <c:f>'Bilakera 2015-2016'!$B$13</c:f>
              <c:strCache>
                <c:ptCount val="1"/>
                <c:pt idx="0">
                  <c:v>Gipuzkoa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2015-2016'!$C$13:$AC$13</c:f>
              <c:numCache>
                <c:formatCode>General</c:formatCode>
                <c:ptCount val="17"/>
                <c:pt idx="0">
                  <c:v>9.82</c:v>
                </c:pt>
                <c:pt idx="1">
                  <c:v>9.6</c:v>
                </c:pt>
                <c:pt idx="2">
                  <c:v>9.1999999999999993</c:v>
                </c:pt>
                <c:pt idx="3">
                  <c:v>9.1</c:v>
                </c:pt>
                <c:pt idx="4">
                  <c:v>8.8000000000000007</c:v>
                </c:pt>
                <c:pt idx="5">
                  <c:v>8.6999999999999993</c:v>
                </c:pt>
                <c:pt idx="6" formatCode="0.00">
                  <c:v>8.6657360240796688</c:v>
                </c:pt>
                <c:pt idx="7">
                  <c:v>8.1999999999999993</c:v>
                </c:pt>
                <c:pt idx="8">
                  <c:v>8.1999999999999993</c:v>
                </c:pt>
                <c:pt idx="9">
                  <c:v>8.1</c:v>
                </c:pt>
                <c:pt idx="10">
                  <c:v>7.9</c:v>
                </c:pt>
                <c:pt idx="11">
                  <c:v>8.4</c:v>
                </c:pt>
                <c:pt idx="12">
                  <c:v>8</c:v>
                </c:pt>
                <c:pt idx="13">
                  <c:v>7.8</c:v>
                </c:pt>
                <c:pt idx="14">
                  <c:v>7.8</c:v>
                </c:pt>
                <c:pt idx="15">
                  <c:v>7.7</c:v>
                </c:pt>
                <c:pt idx="16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3D-4C24-8304-8516907CB5F3}"/>
            </c:ext>
          </c:extLst>
        </c:ser>
        <c:ser>
          <c:idx val="2"/>
          <c:order val="2"/>
          <c:tx>
            <c:strRef>
              <c:f>'Bilakera 2015-2016'!$B$14</c:f>
              <c:strCache>
                <c:ptCount val="1"/>
                <c:pt idx="0">
                  <c:v>Goierri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2015-2016'!$C$14:$AC$14</c:f>
              <c:numCache>
                <c:formatCode>General</c:formatCode>
                <c:ptCount val="17"/>
                <c:pt idx="0">
                  <c:v>8.14</c:v>
                </c:pt>
                <c:pt idx="1">
                  <c:v>8.1999999999999993</c:v>
                </c:pt>
                <c:pt idx="2">
                  <c:v>8</c:v>
                </c:pt>
                <c:pt idx="3">
                  <c:v>7.8</c:v>
                </c:pt>
                <c:pt idx="4">
                  <c:v>7.5</c:v>
                </c:pt>
                <c:pt idx="5">
                  <c:v>7.3</c:v>
                </c:pt>
                <c:pt idx="6" formatCode="0.00">
                  <c:v>7.29</c:v>
                </c:pt>
                <c:pt idx="7">
                  <c:v>7.3</c:v>
                </c:pt>
                <c:pt idx="8">
                  <c:v>7.5</c:v>
                </c:pt>
                <c:pt idx="9">
                  <c:v>8</c:v>
                </c:pt>
                <c:pt idx="10">
                  <c:v>7.5</c:v>
                </c:pt>
                <c:pt idx="11">
                  <c:v>7.9</c:v>
                </c:pt>
                <c:pt idx="12">
                  <c:v>7.7</c:v>
                </c:pt>
                <c:pt idx="13">
                  <c:v>7.5</c:v>
                </c:pt>
                <c:pt idx="14">
                  <c:v>7.3</c:v>
                </c:pt>
                <c:pt idx="15">
                  <c:v>7.5</c:v>
                </c:pt>
                <c:pt idx="16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3D-4C24-8304-8516907CB5F3}"/>
            </c:ext>
          </c:extLst>
        </c:ser>
        <c:ser>
          <c:idx val="6"/>
          <c:order val="3"/>
          <c:tx>
            <c:strRef>
              <c:f>'Bilakera 2015-2016'!$B$15</c:f>
              <c:strCache>
                <c:ptCount val="1"/>
                <c:pt idx="0">
                  <c:v>Ordizia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2015-2016'!$C$15:$AC$15</c:f>
              <c:numCache>
                <c:formatCode>General</c:formatCode>
                <c:ptCount val="17"/>
                <c:pt idx="0">
                  <c:v>10.44</c:v>
                </c:pt>
                <c:pt idx="1">
                  <c:v>10.4</c:v>
                </c:pt>
                <c:pt idx="2">
                  <c:v>10.5</c:v>
                </c:pt>
                <c:pt idx="3">
                  <c:v>10.3</c:v>
                </c:pt>
                <c:pt idx="4">
                  <c:v>9.6</c:v>
                </c:pt>
                <c:pt idx="5">
                  <c:v>9.6</c:v>
                </c:pt>
                <c:pt idx="6" formatCode="0.00">
                  <c:v>9.4470516221179359</c:v>
                </c:pt>
                <c:pt idx="7">
                  <c:v>9.1999999999999993</c:v>
                </c:pt>
                <c:pt idx="8">
                  <c:v>9.1999999999999993</c:v>
                </c:pt>
                <c:pt idx="9">
                  <c:v>9.9</c:v>
                </c:pt>
                <c:pt idx="10">
                  <c:v>9.3000000000000007</c:v>
                </c:pt>
                <c:pt idx="11">
                  <c:v>9.6999999999999993</c:v>
                </c:pt>
                <c:pt idx="12">
                  <c:v>9.6999999999999993</c:v>
                </c:pt>
                <c:pt idx="13">
                  <c:v>9.1</c:v>
                </c:pt>
                <c:pt idx="14">
                  <c:v>8.6999999999999993</c:v>
                </c:pt>
                <c:pt idx="15">
                  <c:v>8.5</c:v>
                </c:pt>
                <c:pt idx="16">
                  <c:v>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D3D-4C24-8304-8516907CB5F3}"/>
            </c:ext>
          </c:extLst>
        </c:ser>
        <c:ser>
          <c:idx val="11"/>
          <c:order val="4"/>
          <c:tx>
            <c:strRef>
              <c:f>'Bilakera 2015-2016'!$B$16</c:f>
              <c:strCache>
                <c:ptCount val="1"/>
                <c:pt idx="0">
                  <c:v>Ormaiztegi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2015-2016'!$C$16:$AC$16</c:f>
              <c:numCache>
                <c:formatCode>General</c:formatCode>
                <c:ptCount val="17"/>
                <c:pt idx="0">
                  <c:v>7.26</c:v>
                </c:pt>
                <c:pt idx="1">
                  <c:v>8.8000000000000007</c:v>
                </c:pt>
                <c:pt idx="2">
                  <c:v>8.3000000000000007</c:v>
                </c:pt>
                <c:pt idx="3">
                  <c:v>6.8</c:v>
                </c:pt>
                <c:pt idx="4">
                  <c:v>7.3</c:v>
                </c:pt>
                <c:pt idx="5">
                  <c:v>6.3</c:v>
                </c:pt>
                <c:pt idx="6" formatCode="0.00">
                  <c:v>6.4957264957264966</c:v>
                </c:pt>
                <c:pt idx="7">
                  <c:v>6.3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6.7</c:v>
                </c:pt>
                <c:pt idx="11">
                  <c:v>6.8</c:v>
                </c:pt>
                <c:pt idx="12">
                  <c:v>6.3</c:v>
                </c:pt>
                <c:pt idx="13">
                  <c:v>6.5</c:v>
                </c:pt>
                <c:pt idx="14">
                  <c:v>6.8</c:v>
                </c:pt>
                <c:pt idx="15">
                  <c:v>7</c:v>
                </c:pt>
                <c:pt idx="16">
                  <c:v>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D3D-4C24-8304-8516907CB5F3}"/>
            </c:ext>
          </c:extLst>
        </c:ser>
        <c:ser>
          <c:idx val="15"/>
          <c:order val="5"/>
          <c:tx>
            <c:strRef>
              <c:f>'Bilakera 2015-2016'!$B$17</c:f>
              <c:strCache>
                <c:ptCount val="1"/>
                <c:pt idx="0">
                  <c:v>Olaberria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2015-2016'!$C$17:$AC$17</c:f>
              <c:numCache>
                <c:formatCode>General</c:formatCode>
                <c:ptCount val="17"/>
                <c:pt idx="0">
                  <c:v>9.1300000000000008</c:v>
                </c:pt>
                <c:pt idx="1">
                  <c:v>8.9</c:v>
                </c:pt>
                <c:pt idx="2">
                  <c:v>8.1999999999999993</c:v>
                </c:pt>
                <c:pt idx="3">
                  <c:v>7.5</c:v>
                </c:pt>
                <c:pt idx="4">
                  <c:v>8.1999999999999993</c:v>
                </c:pt>
                <c:pt idx="5">
                  <c:v>7.7</c:v>
                </c:pt>
                <c:pt idx="6" formatCode="0.00">
                  <c:v>7.6754385964912286</c:v>
                </c:pt>
                <c:pt idx="7">
                  <c:v>8.6999999999999993</c:v>
                </c:pt>
                <c:pt idx="8">
                  <c:v>7.5</c:v>
                </c:pt>
                <c:pt idx="9">
                  <c:v>8.1999999999999993</c:v>
                </c:pt>
                <c:pt idx="10">
                  <c:v>6.2</c:v>
                </c:pt>
                <c:pt idx="11">
                  <c:v>8.4</c:v>
                </c:pt>
                <c:pt idx="12">
                  <c:v>7.9</c:v>
                </c:pt>
                <c:pt idx="13">
                  <c:v>8.1</c:v>
                </c:pt>
                <c:pt idx="14">
                  <c:v>7.5</c:v>
                </c:pt>
                <c:pt idx="15">
                  <c:v>8.1</c:v>
                </c:pt>
                <c:pt idx="16">
                  <c:v>7.7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D3D-4C24-8304-8516907CB5F3}"/>
            </c:ext>
          </c:extLst>
        </c:ser>
        <c:ser>
          <c:idx val="3"/>
          <c:order val="6"/>
          <c:tx>
            <c:strRef>
              <c:f>'Bilakera 2015-2016'!$B$18</c:f>
              <c:strCache>
                <c:ptCount val="1"/>
                <c:pt idx="0">
                  <c:v>Arama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2015-2016'!$C$18:$AC$18</c:f>
              <c:numCache>
                <c:formatCode>General</c:formatCode>
                <c:ptCount val="17"/>
                <c:pt idx="0">
                  <c:v>6.93</c:v>
                </c:pt>
                <c:pt idx="1">
                  <c:v>5</c:v>
                </c:pt>
                <c:pt idx="2">
                  <c:v>5.9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 formatCode="0.00">
                  <c:v>1.8518518518518516</c:v>
                </c:pt>
                <c:pt idx="7">
                  <c:v>1.1000000000000001</c:v>
                </c:pt>
                <c:pt idx="8">
                  <c:v>0</c:v>
                </c:pt>
                <c:pt idx="9">
                  <c:v>5.2</c:v>
                </c:pt>
                <c:pt idx="10">
                  <c:v>4.2</c:v>
                </c:pt>
                <c:pt idx="11">
                  <c:v>4.2</c:v>
                </c:pt>
                <c:pt idx="12">
                  <c:v>4.2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D3D-4C24-8304-8516907CB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010112"/>
        <c:axId val="201321856"/>
      </c:lineChart>
      <c:catAx>
        <c:axId val="202010112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1321856"/>
        <c:crosses val="autoZero"/>
        <c:auto val="1"/>
        <c:lblAlgn val="ctr"/>
        <c:lblOffset val="100"/>
        <c:tickLblSkip val="1"/>
        <c:noMultiLvlLbl val="1"/>
      </c:catAx>
      <c:valAx>
        <c:axId val="201321856"/>
        <c:scaling>
          <c:orientation val="minMax"/>
          <c:max val="15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010112"/>
        <c:crosses val="autoZero"/>
        <c:crossBetween val="between"/>
        <c:majorUnit val="1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0836155555555556"/>
          <c:y val="3.3204962243797195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2015-2016'!$B$19</c:f>
              <c:strCache>
                <c:ptCount val="1"/>
                <c:pt idx="0">
                  <c:v>Legorreta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2015-2016'!$C$19:$AC$19</c:f>
              <c:numCache>
                <c:formatCode>General</c:formatCode>
                <c:ptCount val="17"/>
                <c:pt idx="0">
                  <c:v>8.4700000000000006</c:v>
                </c:pt>
                <c:pt idx="1">
                  <c:v>8.1</c:v>
                </c:pt>
                <c:pt idx="2">
                  <c:v>7.6</c:v>
                </c:pt>
                <c:pt idx="3">
                  <c:v>7.4</c:v>
                </c:pt>
                <c:pt idx="4">
                  <c:v>7.2</c:v>
                </c:pt>
                <c:pt idx="5">
                  <c:v>6.9</c:v>
                </c:pt>
                <c:pt idx="6" formatCode="0.00">
                  <c:v>6.8085106382978724</c:v>
                </c:pt>
                <c:pt idx="7">
                  <c:v>7.3</c:v>
                </c:pt>
                <c:pt idx="8">
                  <c:v>7.3</c:v>
                </c:pt>
                <c:pt idx="9">
                  <c:v>7.5</c:v>
                </c:pt>
                <c:pt idx="10">
                  <c:v>6.1</c:v>
                </c:pt>
                <c:pt idx="11">
                  <c:v>7.5</c:v>
                </c:pt>
                <c:pt idx="12">
                  <c:v>6.8</c:v>
                </c:pt>
                <c:pt idx="13">
                  <c:v>6.3</c:v>
                </c:pt>
                <c:pt idx="14">
                  <c:v>6.2</c:v>
                </c:pt>
                <c:pt idx="15">
                  <c:v>5.6</c:v>
                </c:pt>
                <c:pt idx="16">
                  <c:v>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78-45DC-9AB6-DC38406D77F3}"/>
            </c:ext>
          </c:extLst>
        </c:ser>
        <c:ser>
          <c:idx val="1"/>
          <c:order val="1"/>
          <c:tx>
            <c:strRef>
              <c:f>'Bilakera 2015-2016'!$B$20</c:f>
              <c:strCache>
                <c:ptCount val="1"/>
                <c:pt idx="0">
                  <c:v>Zegama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2015-2016'!$C$20:$AC$20</c:f>
              <c:numCache>
                <c:formatCode>General</c:formatCode>
                <c:ptCount val="17"/>
                <c:pt idx="0">
                  <c:v>6.41</c:v>
                </c:pt>
                <c:pt idx="1">
                  <c:v>6.7</c:v>
                </c:pt>
                <c:pt idx="2">
                  <c:v>5.7</c:v>
                </c:pt>
                <c:pt idx="3">
                  <c:v>5.6</c:v>
                </c:pt>
                <c:pt idx="4">
                  <c:v>6.8</c:v>
                </c:pt>
                <c:pt idx="5">
                  <c:v>6</c:v>
                </c:pt>
                <c:pt idx="6" formatCode="0.00">
                  <c:v>5.4127198917456019</c:v>
                </c:pt>
                <c:pt idx="7">
                  <c:v>6.2</c:v>
                </c:pt>
                <c:pt idx="8">
                  <c:v>6.7</c:v>
                </c:pt>
                <c:pt idx="9">
                  <c:v>7.7</c:v>
                </c:pt>
                <c:pt idx="10">
                  <c:v>6.8</c:v>
                </c:pt>
                <c:pt idx="11">
                  <c:v>6.1</c:v>
                </c:pt>
                <c:pt idx="12">
                  <c:v>6.9</c:v>
                </c:pt>
                <c:pt idx="13">
                  <c:v>7.2</c:v>
                </c:pt>
                <c:pt idx="14">
                  <c:v>6.6</c:v>
                </c:pt>
                <c:pt idx="15">
                  <c:v>6.6</c:v>
                </c:pt>
                <c:pt idx="16">
                  <c:v>7.2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78-45DC-9AB6-DC38406D77F3}"/>
            </c:ext>
          </c:extLst>
        </c:ser>
        <c:ser>
          <c:idx val="2"/>
          <c:order val="2"/>
          <c:tx>
            <c:strRef>
              <c:f>'Bilakera 2015-2016'!$B$21</c:f>
              <c:strCache>
                <c:ptCount val="1"/>
                <c:pt idx="0">
                  <c:v>Itsasondo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2015-2016'!$C$21:$AC$21</c:f>
              <c:numCache>
                <c:formatCode>General</c:formatCode>
                <c:ptCount val="17"/>
                <c:pt idx="0">
                  <c:v>8.99</c:v>
                </c:pt>
                <c:pt idx="1">
                  <c:v>8.6999999999999993</c:v>
                </c:pt>
                <c:pt idx="2">
                  <c:v>9.9</c:v>
                </c:pt>
                <c:pt idx="3">
                  <c:v>8.4</c:v>
                </c:pt>
                <c:pt idx="4">
                  <c:v>9.3000000000000007</c:v>
                </c:pt>
                <c:pt idx="5">
                  <c:v>10.4</c:v>
                </c:pt>
                <c:pt idx="6" formatCode="0.00">
                  <c:v>8.1005586592178762</c:v>
                </c:pt>
                <c:pt idx="7">
                  <c:v>8.4</c:v>
                </c:pt>
                <c:pt idx="8">
                  <c:v>8.6</c:v>
                </c:pt>
                <c:pt idx="9">
                  <c:v>8.9</c:v>
                </c:pt>
                <c:pt idx="10">
                  <c:v>10.5</c:v>
                </c:pt>
                <c:pt idx="11">
                  <c:v>11.1</c:v>
                </c:pt>
                <c:pt idx="12">
                  <c:v>11.1</c:v>
                </c:pt>
                <c:pt idx="13">
                  <c:v>9.6</c:v>
                </c:pt>
                <c:pt idx="14">
                  <c:v>7.9</c:v>
                </c:pt>
                <c:pt idx="15">
                  <c:v>8.8000000000000007</c:v>
                </c:pt>
                <c:pt idx="16">
                  <c:v>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78-45DC-9AB6-DC38406D77F3}"/>
            </c:ext>
          </c:extLst>
        </c:ser>
        <c:ser>
          <c:idx val="6"/>
          <c:order val="3"/>
          <c:tx>
            <c:strRef>
              <c:f>'Bilakera 2015-2016'!$B$22</c:f>
              <c:strCache>
                <c:ptCount val="1"/>
                <c:pt idx="0">
                  <c:v>Gaintza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2015-2016'!$C$22:$AC$22</c:f>
              <c:numCache>
                <c:formatCode>General</c:formatCode>
                <c:ptCount val="17"/>
                <c:pt idx="0">
                  <c:v>1.85</c:v>
                </c:pt>
                <c:pt idx="1">
                  <c:v>1.9</c:v>
                </c:pt>
                <c:pt idx="2">
                  <c:v>3.7</c:v>
                </c:pt>
                <c:pt idx="3">
                  <c:v>5.6</c:v>
                </c:pt>
                <c:pt idx="4">
                  <c:v>3.7</c:v>
                </c:pt>
                <c:pt idx="5">
                  <c:v>5.6</c:v>
                </c:pt>
                <c:pt idx="6" formatCode="0.00">
                  <c:v>6</c:v>
                </c:pt>
                <c:pt idx="7">
                  <c:v>2.9</c:v>
                </c:pt>
                <c:pt idx="8">
                  <c:v>0</c:v>
                </c:pt>
                <c:pt idx="9">
                  <c:v>0</c:v>
                </c:pt>
                <c:pt idx="10">
                  <c:v>1.5</c:v>
                </c:pt>
                <c:pt idx="11">
                  <c:v>2.9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1.5</c:v>
                </c:pt>
                <c:pt idx="16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78-45DC-9AB6-DC38406D77F3}"/>
            </c:ext>
          </c:extLst>
        </c:ser>
        <c:ser>
          <c:idx val="11"/>
          <c:order val="4"/>
          <c:tx>
            <c:strRef>
              <c:f>'Bilakera 2015-2016'!$B$23</c:f>
              <c:strCache>
                <c:ptCount val="1"/>
                <c:pt idx="0">
                  <c:v>Beasain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2015-2016'!$C$23:$AC$23</c:f>
              <c:numCache>
                <c:formatCode>General</c:formatCode>
                <c:ptCount val="17"/>
                <c:pt idx="0">
                  <c:v>8.4</c:v>
                </c:pt>
                <c:pt idx="1">
                  <c:v>8.4</c:v>
                </c:pt>
                <c:pt idx="2">
                  <c:v>8.1999999999999993</c:v>
                </c:pt>
                <c:pt idx="3">
                  <c:v>8.1</c:v>
                </c:pt>
                <c:pt idx="4">
                  <c:v>7.5</c:v>
                </c:pt>
                <c:pt idx="5">
                  <c:v>7.4</c:v>
                </c:pt>
                <c:pt idx="6" formatCode="0.00">
                  <c:v>7.4360847333820317</c:v>
                </c:pt>
                <c:pt idx="7">
                  <c:v>8</c:v>
                </c:pt>
                <c:pt idx="8">
                  <c:v>8.3000000000000007</c:v>
                </c:pt>
                <c:pt idx="9">
                  <c:v>8.6999999999999993</c:v>
                </c:pt>
                <c:pt idx="10">
                  <c:v>8.1</c:v>
                </c:pt>
                <c:pt idx="11">
                  <c:v>8.6</c:v>
                </c:pt>
                <c:pt idx="12">
                  <c:v>8.3000000000000007</c:v>
                </c:pt>
                <c:pt idx="13">
                  <c:v>8.4</c:v>
                </c:pt>
                <c:pt idx="14">
                  <c:v>8.4</c:v>
                </c:pt>
                <c:pt idx="15">
                  <c:v>8.9</c:v>
                </c:pt>
                <c:pt idx="16">
                  <c:v>8.9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78-45DC-9AB6-DC38406D77F3}"/>
            </c:ext>
          </c:extLst>
        </c:ser>
        <c:ser>
          <c:idx val="15"/>
          <c:order val="5"/>
          <c:tx>
            <c:strRef>
              <c:f>'Bilakera 2015-2016'!$B$24</c:f>
              <c:strCache>
                <c:ptCount val="1"/>
                <c:pt idx="0">
                  <c:v>Segura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2015-2016'!$C$24:$AC$24</c:f>
              <c:numCache>
                <c:formatCode>General</c:formatCode>
                <c:ptCount val="17"/>
                <c:pt idx="0">
                  <c:v>5.05</c:v>
                </c:pt>
                <c:pt idx="1">
                  <c:v>3.9</c:v>
                </c:pt>
                <c:pt idx="2">
                  <c:v>3.3</c:v>
                </c:pt>
                <c:pt idx="3">
                  <c:v>4.0999999999999996</c:v>
                </c:pt>
                <c:pt idx="4">
                  <c:v>5.2</c:v>
                </c:pt>
                <c:pt idx="5">
                  <c:v>3.7</c:v>
                </c:pt>
                <c:pt idx="6" formatCode="0.00">
                  <c:v>3.7467700258397936</c:v>
                </c:pt>
                <c:pt idx="7">
                  <c:v>4.0999999999999996</c:v>
                </c:pt>
                <c:pt idx="8">
                  <c:v>4.5999999999999996</c:v>
                </c:pt>
                <c:pt idx="9">
                  <c:v>4.7</c:v>
                </c:pt>
                <c:pt idx="10">
                  <c:v>4</c:v>
                </c:pt>
                <c:pt idx="11">
                  <c:v>4.8</c:v>
                </c:pt>
                <c:pt idx="12">
                  <c:v>5</c:v>
                </c:pt>
                <c:pt idx="13">
                  <c:v>5.6</c:v>
                </c:pt>
                <c:pt idx="14">
                  <c:v>5.2</c:v>
                </c:pt>
                <c:pt idx="15">
                  <c:v>5.6</c:v>
                </c:pt>
                <c:pt idx="16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C78-45DC-9AB6-DC38406D77F3}"/>
            </c:ext>
          </c:extLst>
        </c:ser>
        <c:ser>
          <c:idx val="3"/>
          <c:order val="6"/>
          <c:tx>
            <c:strRef>
              <c:f>'Bilakera 2015-2016'!$B$25</c:f>
              <c:strCache>
                <c:ptCount val="1"/>
                <c:pt idx="0">
                  <c:v>Zaldibia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2015-2016'!$C$25:$AC$25</c:f>
              <c:numCache>
                <c:formatCode>General</c:formatCode>
                <c:ptCount val="17"/>
                <c:pt idx="0">
                  <c:v>8.07</c:v>
                </c:pt>
                <c:pt idx="1">
                  <c:v>7.4</c:v>
                </c:pt>
                <c:pt idx="2">
                  <c:v>7.8</c:v>
                </c:pt>
                <c:pt idx="3">
                  <c:v>7.6</c:v>
                </c:pt>
                <c:pt idx="4">
                  <c:v>7.7</c:v>
                </c:pt>
                <c:pt idx="5">
                  <c:v>8.1</c:v>
                </c:pt>
                <c:pt idx="6" formatCode="0.00">
                  <c:v>7.1428571428571423</c:v>
                </c:pt>
                <c:pt idx="7">
                  <c:v>7</c:v>
                </c:pt>
                <c:pt idx="8">
                  <c:v>6.6</c:v>
                </c:pt>
                <c:pt idx="9">
                  <c:v>7.6</c:v>
                </c:pt>
                <c:pt idx="10">
                  <c:v>7</c:v>
                </c:pt>
                <c:pt idx="11">
                  <c:v>6.6</c:v>
                </c:pt>
                <c:pt idx="12">
                  <c:v>7.9</c:v>
                </c:pt>
                <c:pt idx="13">
                  <c:v>7.1</c:v>
                </c:pt>
                <c:pt idx="14">
                  <c:v>6</c:v>
                </c:pt>
                <c:pt idx="15">
                  <c:v>6.4</c:v>
                </c:pt>
                <c:pt idx="16">
                  <c:v>7.6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C78-45DC-9AB6-DC38406D77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2456064"/>
        <c:axId val="201324160"/>
      </c:lineChart>
      <c:catAx>
        <c:axId val="202456064"/>
        <c:scaling>
          <c:orientation val="minMax"/>
          <c:min val="1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1324160"/>
        <c:crosses val="autoZero"/>
        <c:auto val="1"/>
        <c:lblAlgn val="ctr"/>
        <c:lblOffset val="100"/>
        <c:tickLblSkip val="1"/>
        <c:noMultiLvlLbl val="1"/>
      </c:catAx>
      <c:valAx>
        <c:axId val="201324160"/>
        <c:scaling>
          <c:orientation val="minMax"/>
          <c:max val="15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456064"/>
        <c:crosses val="autoZero"/>
        <c:crossBetween val="between"/>
        <c:majorUnit val="1"/>
      </c:valAx>
    </c:plotArea>
    <c:legend>
      <c:legendPos val="b"/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r>
              <a:rPr lang="es-ES">
                <a:solidFill>
                  <a:schemeClr val="accent1">
                    <a:lumMod val="75000"/>
                  </a:schemeClr>
                </a:solidFill>
              </a:rPr>
              <a:t>Langabezi Tasa % - Tasa de Paro %</a:t>
            </a:r>
          </a:p>
        </c:rich>
      </c:tx>
      <c:layout>
        <c:manualLayout>
          <c:xMode val="edge"/>
          <c:yMode val="edge"/>
          <c:x val="0.3114581111111111"/>
          <c:y val="3.7245415318230855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'Bilakera 2015-2016'!$B$26</c:f>
              <c:strCache>
                <c:ptCount val="1"/>
                <c:pt idx="0">
                  <c:v>Idiazabal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2015-2016'!$C$26:$AC$26</c:f>
              <c:numCache>
                <c:formatCode>General</c:formatCode>
                <c:ptCount val="17"/>
                <c:pt idx="0">
                  <c:v>4.7300000000000004</c:v>
                </c:pt>
                <c:pt idx="1">
                  <c:v>5.0999999999999996</c:v>
                </c:pt>
                <c:pt idx="2">
                  <c:v>6.1</c:v>
                </c:pt>
                <c:pt idx="3">
                  <c:v>5.6</c:v>
                </c:pt>
                <c:pt idx="4">
                  <c:v>5.5</c:v>
                </c:pt>
                <c:pt idx="5">
                  <c:v>5.6</c:v>
                </c:pt>
                <c:pt idx="6" formatCode="0.00">
                  <c:v>5.0878815911193334</c:v>
                </c:pt>
                <c:pt idx="7">
                  <c:v>4.3</c:v>
                </c:pt>
                <c:pt idx="8">
                  <c:v>4.8</c:v>
                </c:pt>
                <c:pt idx="9">
                  <c:v>5.2</c:v>
                </c:pt>
                <c:pt idx="10">
                  <c:v>4.2</c:v>
                </c:pt>
                <c:pt idx="11">
                  <c:v>4.0999999999999996</c:v>
                </c:pt>
                <c:pt idx="12">
                  <c:v>4.2</c:v>
                </c:pt>
                <c:pt idx="13">
                  <c:v>4</c:v>
                </c:pt>
                <c:pt idx="14">
                  <c:v>4.3</c:v>
                </c:pt>
                <c:pt idx="15">
                  <c:v>4.4000000000000004</c:v>
                </c:pt>
                <c:pt idx="16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0F-4838-B059-DB9F409DC217}"/>
            </c:ext>
          </c:extLst>
        </c:ser>
        <c:ser>
          <c:idx val="1"/>
          <c:order val="1"/>
          <c:tx>
            <c:strRef>
              <c:f>'Bilakera 2015-2016'!$B$27</c:f>
              <c:strCache>
                <c:ptCount val="1"/>
                <c:pt idx="0">
                  <c:v>Zerain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2015-2016'!$C$27:$AC$27</c:f>
              <c:numCache>
                <c:formatCode>General</c:formatCode>
                <c:ptCount val="17"/>
                <c:pt idx="0">
                  <c:v>4.96</c:v>
                </c:pt>
                <c:pt idx="1">
                  <c:v>5</c:v>
                </c:pt>
                <c:pt idx="2">
                  <c:v>5.8</c:v>
                </c:pt>
                <c:pt idx="3">
                  <c:v>3.3</c:v>
                </c:pt>
                <c:pt idx="4">
                  <c:v>2.5</c:v>
                </c:pt>
                <c:pt idx="5">
                  <c:v>2.5</c:v>
                </c:pt>
                <c:pt idx="6" formatCode="0.00">
                  <c:v>2.459016393442623</c:v>
                </c:pt>
                <c:pt idx="7">
                  <c:v>7.4</c:v>
                </c:pt>
                <c:pt idx="8">
                  <c:v>7.4</c:v>
                </c:pt>
                <c:pt idx="9">
                  <c:v>6.6</c:v>
                </c:pt>
                <c:pt idx="10">
                  <c:v>7.4</c:v>
                </c:pt>
                <c:pt idx="11">
                  <c:v>6.6</c:v>
                </c:pt>
                <c:pt idx="12">
                  <c:v>6.6</c:v>
                </c:pt>
                <c:pt idx="13">
                  <c:v>7.6</c:v>
                </c:pt>
                <c:pt idx="14">
                  <c:v>5.3</c:v>
                </c:pt>
                <c:pt idx="15">
                  <c:v>5.3</c:v>
                </c:pt>
                <c:pt idx="16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0F-4838-B059-DB9F409DC217}"/>
            </c:ext>
          </c:extLst>
        </c:ser>
        <c:ser>
          <c:idx val="2"/>
          <c:order val="2"/>
          <c:tx>
            <c:strRef>
              <c:f>'Bilakera 2015-2016'!$B$28</c:f>
              <c:strCache>
                <c:ptCount val="1"/>
                <c:pt idx="0">
                  <c:v>Lazkao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2015-2016'!$C$28:$AC$28</c:f>
              <c:numCache>
                <c:formatCode>General</c:formatCode>
                <c:ptCount val="17"/>
                <c:pt idx="0">
                  <c:v>7.42</c:v>
                </c:pt>
                <c:pt idx="1">
                  <c:v>7.6</c:v>
                </c:pt>
                <c:pt idx="2">
                  <c:v>7.1</c:v>
                </c:pt>
                <c:pt idx="3">
                  <c:v>7.1</c:v>
                </c:pt>
                <c:pt idx="4">
                  <c:v>6.6</c:v>
                </c:pt>
                <c:pt idx="5">
                  <c:v>6.3</c:v>
                </c:pt>
                <c:pt idx="6" formatCode="0.00">
                  <c:v>7.1653268088081088</c:v>
                </c:pt>
                <c:pt idx="7">
                  <c:v>6.4</c:v>
                </c:pt>
                <c:pt idx="8">
                  <c:v>7.2</c:v>
                </c:pt>
                <c:pt idx="9">
                  <c:v>7.5</c:v>
                </c:pt>
                <c:pt idx="10">
                  <c:v>6.8</c:v>
                </c:pt>
                <c:pt idx="11">
                  <c:v>7.2</c:v>
                </c:pt>
                <c:pt idx="12">
                  <c:v>6.7</c:v>
                </c:pt>
                <c:pt idx="13">
                  <c:v>6.5</c:v>
                </c:pt>
                <c:pt idx="14">
                  <c:v>6.6</c:v>
                </c:pt>
                <c:pt idx="15">
                  <c:v>7</c:v>
                </c:pt>
                <c:pt idx="16">
                  <c:v>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0F-4838-B059-DB9F409DC217}"/>
            </c:ext>
          </c:extLst>
        </c:ser>
        <c:ser>
          <c:idx val="6"/>
          <c:order val="3"/>
          <c:tx>
            <c:strRef>
              <c:f>'Bilakera 2015-2016'!$B$29</c:f>
              <c:strCache>
                <c:ptCount val="1"/>
                <c:pt idx="0">
                  <c:v>Gabiria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2015-2016'!$C$29:$AC$29</c:f>
              <c:numCache>
                <c:formatCode>General</c:formatCode>
                <c:ptCount val="17"/>
                <c:pt idx="0">
                  <c:v>4.6900000000000004</c:v>
                </c:pt>
                <c:pt idx="1">
                  <c:v>5.9</c:v>
                </c:pt>
                <c:pt idx="2">
                  <c:v>5.0999999999999996</c:v>
                </c:pt>
                <c:pt idx="3">
                  <c:v>5.9</c:v>
                </c:pt>
                <c:pt idx="4">
                  <c:v>5.5</c:v>
                </c:pt>
                <c:pt idx="5">
                  <c:v>3.9</c:v>
                </c:pt>
                <c:pt idx="6" formatCode="0.00">
                  <c:v>4.8507462686567164</c:v>
                </c:pt>
                <c:pt idx="7">
                  <c:v>3.8</c:v>
                </c:pt>
                <c:pt idx="8">
                  <c:v>4.4000000000000004</c:v>
                </c:pt>
                <c:pt idx="9">
                  <c:v>4</c:v>
                </c:pt>
                <c:pt idx="10">
                  <c:v>3.3</c:v>
                </c:pt>
                <c:pt idx="11">
                  <c:v>4.7</c:v>
                </c:pt>
                <c:pt idx="12">
                  <c:v>3.6</c:v>
                </c:pt>
                <c:pt idx="13">
                  <c:v>3.9</c:v>
                </c:pt>
                <c:pt idx="14">
                  <c:v>3.2</c:v>
                </c:pt>
                <c:pt idx="15">
                  <c:v>3.9</c:v>
                </c:pt>
                <c:pt idx="16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0F-4838-B059-DB9F409DC217}"/>
            </c:ext>
          </c:extLst>
        </c:ser>
        <c:ser>
          <c:idx val="11"/>
          <c:order val="4"/>
          <c:tx>
            <c:strRef>
              <c:f>'Bilakera 2015-2016'!$B$30</c:f>
              <c:strCache>
                <c:ptCount val="1"/>
                <c:pt idx="0">
                  <c:v>Ataun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2015-2016'!$C$30:$AC$30</c:f>
              <c:numCache>
                <c:formatCode>General</c:formatCode>
                <c:ptCount val="17"/>
                <c:pt idx="0">
                  <c:v>5.93</c:v>
                </c:pt>
                <c:pt idx="1">
                  <c:v>5.6</c:v>
                </c:pt>
                <c:pt idx="2">
                  <c:v>5.3</c:v>
                </c:pt>
                <c:pt idx="3">
                  <c:v>5.8</c:v>
                </c:pt>
                <c:pt idx="4">
                  <c:v>5.3</c:v>
                </c:pt>
                <c:pt idx="5">
                  <c:v>5.0999999999999996</c:v>
                </c:pt>
                <c:pt idx="6" formatCode="0.00">
                  <c:v>5.144291091593475</c:v>
                </c:pt>
                <c:pt idx="7">
                  <c:v>5.5</c:v>
                </c:pt>
                <c:pt idx="8">
                  <c:v>4.7</c:v>
                </c:pt>
                <c:pt idx="9">
                  <c:v>5.9</c:v>
                </c:pt>
                <c:pt idx="10">
                  <c:v>5.7</c:v>
                </c:pt>
                <c:pt idx="11">
                  <c:v>6.2</c:v>
                </c:pt>
                <c:pt idx="12">
                  <c:v>5.4</c:v>
                </c:pt>
                <c:pt idx="13">
                  <c:v>6.2</c:v>
                </c:pt>
                <c:pt idx="14">
                  <c:v>6</c:v>
                </c:pt>
                <c:pt idx="15">
                  <c:v>6.1</c:v>
                </c:pt>
                <c:pt idx="16">
                  <c:v>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10F-4838-B059-DB9F409DC217}"/>
            </c:ext>
          </c:extLst>
        </c:ser>
        <c:ser>
          <c:idx val="15"/>
          <c:order val="5"/>
          <c:tx>
            <c:strRef>
              <c:f>'Bilakera 2015-2016'!$B$31</c:f>
              <c:strCache>
                <c:ptCount val="1"/>
                <c:pt idx="0">
                  <c:v>Mutiloa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2015-2016'!$C$31:$AC$31</c:f>
              <c:numCache>
                <c:formatCode>General</c:formatCode>
                <c:ptCount val="17"/>
                <c:pt idx="0">
                  <c:v>8.66</c:v>
                </c:pt>
                <c:pt idx="1">
                  <c:v>10.199999999999999</c:v>
                </c:pt>
                <c:pt idx="2">
                  <c:v>5.5</c:v>
                </c:pt>
                <c:pt idx="3">
                  <c:v>5.5</c:v>
                </c:pt>
                <c:pt idx="4">
                  <c:v>7.1</c:v>
                </c:pt>
                <c:pt idx="5">
                  <c:v>4.7</c:v>
                </c:pt>
                <c:pt idx="6" formatCode="0.00">
                  <c:v>3.7593984962406015</c:v>
                </c:pt>
                <c:pt idx="7">
                  <c:v>1.6</c:v>
                </c:pt>
                <c:pt idx="8">
                  <c:v>1.6</c:v>
                </c:pt>
                <c:pt idx="9">
                  <c:v>4.8</c:v>
                </c:pt>
                <c:pt idx="10">
                  <c:v>4.8</c:v>
                </c:pt>
                <c:pt idx="11">
                  <c:v>2.4</c:v>
                </c:pt>
                <c:pt idx="12">
                  <c:v>4</c:v>
                </c:pt>
                <c:pt idx="13">
                  <c:v>3.8</c:v>
                </c:pt>
                <c:pt idx="14">
                  <c:v>1.5</c:v>
                </c:pt>
                <c:pt idx="15">
                  <c:v>3.8</c:v>
                </c:pt>
                <c:pt idx="16">
                  <c:v>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10F-4838-B059-DB9F409DC217}"/>
            </c:ext>
          </c:extLst>
        </c:ser>
        <c:ser>
          <c:idx val="3"/>
          <c:order val="6"/>
          <c:tx>
            <c:strRef>
              <c:f>'Bilakera 2015-2016'!$B$32</c:f>
              <c:strCache>
                <c:ptCount val="1"/>
                <c:pt idx="0">
                  <c:v>Altzaga</c:v>
                </c:pt>
              </c:strCache>
            </c:strRef>
          </c:tx>
          <c:marker>
            <c:symbol val="none"/>
          </c:marker>
          <c:cat>
            <c:strRef>
              <c:f>'Bilakera 2015-2016'!$C$11:$AC$11</c:f>
              <c:strCache>
                <c:ptCount val="17"/>
                <c:pt idx="0">
                  <c:v>02/21</c:v>
                </c:pt>
                <c:pt idx="1">
                  <c:v>04/21</c:v>
                </c:pt>
                <c:pt idx="2">
                  <c:v>06/21</c:v>
                </c:pt>
                <c:pt idx="3">
                  <c:v>08/21</c:v>
                </c:pt>
                <c:pt idx="4">
                  <c:v>10/21</c:v>
                </c:pt>
                <c:pt idx="5">
                  <c:v>12/21</c:v>
                </c:pt>
                <c:pt idx="6">
                  <c:v>02/22</c:v>
                </c:pt>
                <c:pt idx="7">
                  <c:v>12/23</c:v>
                </c:pt>
                <c:pt idx="8">
                  <c:v>02/24</c:v>
                </c:pt>
                <c:pt idx="9">
                  <c:v>04/24</c:v>
                </c:pt>
                <c:pt idx="10">
                  <c:v>06/24</c:v>
                </c:pt>
                <c:pt idx="11">
                  <c:v>08/24</c:v>
                </c:pt>
                <c:pt idx="12">
                  <c:v>10/24</c:v>
                </c:pt>
                <c:pt idx="13">
                  <c:v>12/24</c:v>
                </c:pt>
                <c:pt idx="14">
                  <c:v>02/25</c:v>
                </c:pt>
                <c:pt idx="15">
                  <c:v>04/25</c:v>
                </c:pt>
                <c:pt idx="16">
                  <c:v>06/25</c:v>
                </c:pt>
              </c:strCache>
            </c:strRef>
          </c:cat>
          <c:val>
            <c:numRef>
              <c:f>'Bilakera 2015-2016'!$C$32:$AC$32</c:f>
              <c:numCache>
                <c:formatCode>General</c:formatCode>
                <c:ptCount val="17"/>
                <c:pt idx="0">
                  <c:v>3.85</c:v>
                </c:pt>
                <c:pt idx="1">
                  <c:v>5.0999999999999996</c:v>
                </c:pt>
                <c:pt idx="2">
                  <c:v>3.9</c:v>
                </c:pt>
                <c:pt idx="3">
                  <c:v>5.0999999999999996</c:v>
                </c:pt>
                <c:pt idx="4">
                  <c:v>5.0999999999999996</c:v>
                </c:pt>
                <c:pt idx="5">
                  <c:v>5.0999999999999996</c:v>
                </c:pt>
                <c:pt idx="6" formatCode="0.00">
                  <c:v>3.9473684210526314</c:v>
                </c:pt>
                <c:pt idx="7">
                  <c:v>1.4</c:v>
                </c:pt>
                <c:pt idx="8">
                  <c:v>2.6</c:v>
                </c:pt>
                <c:pt idx="9">
                  <c:v>6.4</c:v>
                </c:pt>
                <c:pt idx="10">
                  <c:v>6.4</c:v>
                </c:pt>
                <c:pt idx="11">
                  <c:v>3.9</c:v>
                </c:pt>
                <c:pt idx="12">
                  <c:v>1.3</c:v>
                </c:pt>
                <c:pt idx="13">
                  <c:v>1.3</c:v>
                </c:pt>
                <c:pt idx="14">
                  <c:v>1.3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10F-4838-B059-DB9F409DC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3067392"/>
        <c:axId val="202366976"/>
      </c:lineChart>
      <c:catAx>
        <c:axId val="203067392"/>
        <c:scaling>
          <c:orientation val="minMax"/>
          <c:min val="1"/>
        </c:scaling>
        <c:delete val="0"/>
        <c:axPos val="b"/>
        <c:majorGridlines>
          <c:spPr>
            <a:ln>
              <a:noFill/>
            </a:ln>
          </c:spPr>
        </c:majorGridlines>
        <c:numFmt formatCode="mmm\-yy" sourceLinked="0"/>
        <c:majorTickMark val="none"/>
        <c:minorTickMark val="none"/>
        <c:tickLblPos val="nextTo"/>
        <c:spPr>
          <a:ln>
            <a:solidFill>
              <a:srgbClr val="00B050"/>
            </a:solidFill>
          </a:ln>
        </c:spPr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2366976"/>
        <c:crosses val="autoZero"/>
        <c:auto val="1"/>
        <c:lblAlgn val="ctr"/>
        <c:lblOffset val="100"/>
        <c:tickLblSkip val="1"/>
        <c:noMultiLvlLbl val="1"/>
      </c:catAx>
      <c:valAx>
        <c:axId val="202366976"/>
        <c:scaling>
          <c:orientation val="minMax"/>
          <c:max val="13"/>
          <c:min val="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s-ES"/>
          </a:p>
        </c:txPr>
        <c:crossAx val="203067392"/>
        <c:crosses val="autoZero"/>
        <c:crossBetween val="between"/>
        <c:majorUnit val="1"/>
      </c:valAx>
    </c:plotArea>
    <c:legend>
      <c:legendPos val="b"/>
      <c:layout>
        <c:manualLayout>
          <c:xMode val="edge"/>
          <c:yMode val="edge"/>
          <c:x val="0.10561635429623378"/>
          <c:y val="0.91556533411030505"/>
          <c:w val="0.81173227464677278"/>
          <c:h val="5.944147863572135E-2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</a:t>
            </a:r>
          </a:p>
        </c:rich>
      </c:tx>
      <c:layout>
        <c:manualLayout>
          <c:xMode val="edge"/>
          <c:yMode val="edge"/>
          <c:x val="4.1913306291259E-2"/>
          <c:y val="2.31481481481480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4.4317175196850439E-2"/>
                  <c:y val="0.132966883924198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43-4D1B-BC26-F125C20C5D34}"/>
                </c:ext>
              </c:extLst>
            </c:dLbl>
            <c:dLbl>
              <c:idx val="1"/>
              <c:layout>
                <c:manualLayout>
                  <c:x val="-0.13511959489912401"/>
                  <c:y val="-8.691965587634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43-4D1B-BC26-F125C20C5D34}"/>
                </c:ext>
              </c:extLst>
            </c:dLbl>
            <c:dLbl>
              <c:idx val="2"/>
              <c:layout>
                <c:manualLayout>
                  <c:x val="0.14093374691800001"/>
                  <c:y val="8.03929717118695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43-4D1B-BC26-F125C20C5D34}"/>
                </c:ext>
              </c:extLst>
            </c:dLbl>
            <c:dLbl>
              <c:idx val="4"/>
              <c:layout>
                <c:manualLayout>
                  <c:x val="4.76968503937008E-2"/>
                  <c:y val="0.125608048993876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43-4D1B-BC26-F125C20C5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Grafikoak_udalerrika_datuak!$J$12:$L$12</c:f>
              <c:strCache>
                <c:ptCount val="3"/>
                <c:pt idx="0">
                  <c:v>&lt;25 urte/&lt;25 años</c:v>
                </c:pt>
                <c:pt idx="1">
                  <c:v>25-44 urte / 25-44 años</c:v>
                </c:pt>
                <c:pt idx="2">
                  <c:v>&gt;45 urte / &gt;45 años</c:v>
                </c:pt>
              </c:strCache>
            </c:strRef>
          </c:cat>
          <c:val>
            <c:numRef>
              <c:f>Grafikoak_udalerrika_datuak!$J$15:$L$15</c:f>
              <c:numCache>
                <c:formatCode>General</c:formatCode>
                <c:ptCount val="3"/>
                <c:pt idx="0">
                  <c:v>16.36</c:v>
                </c:pt>
                <c:pt idx="1">
                  <c:v>35.479999999999997</c:v>
                </c:pt>
                <c:pt idx="2">
                  <c:v>47.49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43-4D1B-BC26-F125C20C5D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6329872698715497"/>
          <c:y val="0.28370479731700599"/>
          <c:w val="0.29225673893970699"/>
          <c:h val="0.53895632837562002"/>
        </c:manualLayout>
      </c:layout>
      <c:overlay val="0"/>
      <c:txPr>
        <a:bodyPr/>
        <a:lstStyle/>
        <a:p>
          <a:pPr rtl="0"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63112774837571528"/>
          <c:y val="6.944444444444444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49200668098307"/>
          <c:y val="6.7824074074074064E-2"/>
          <c:w val="0.5127272727272727"/>
          <c:h val="0.88124999999999998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3.9269757946923403E-2"/>
                  <c:y val="0.11845800524934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D5-4BDE-9194-3D015FC11891}"/>
                </c:ext>
              </c:extLst>
            </c:dLbl>
            <c:dLbl>
              <c:idx val="1"/>
              <c:layout>
                <c:manualLayout>
                  <c:x val="-0.113570773350301"/>
                  <c:y val="-5.84893554972294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D5-4BDE-9194-3D015FC11891}"/>
                </c:ext>
              </c:extLst>
            </c:dLbl>
            <c:dLbl>
              <c:idx val="2"/>
              <c:layout>
                <c:manualLayout>
                  <c:x val="0.139303162862218"/>
                  <c:y val="2.48374161563140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D5-4BDE-9194-3D015FC11891}"/>
                </c:ext>
              </c:extLst>
            </c:dLbl>
            <c:dLbl>
              <c:idx val="4"/>
              <c:layout>
                <c:manualLayout>
                  <c:x val="3.9616108592486501E-2"/>
                  <c:y val="0.1209784193642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D5-4BDE-9194-3D015FC118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Grafikoak_udalerrika_datuak!$J$12:$L$12</c:f>
              <c:strCache>
                <c:ptCount val="3"/>
                <c:pt idx="0">
                  <c:v>&lt;25 urte/&lt;25 años</c:v>
                </c:pt>
                <c:pt idx="1">
                  <c:v>25-44 urte / 25-44 años</c:v>
                </c:pt>
                <c:pt idx="2">
                  <c:v>&gt;45 urte / &gt;45 años</c:v>
                </c:pt>
              </c:strCache>
            </c:strRef>
          </c:cat>
          <c:val>
            <c:numRef>
              <c:f>Grafikoak_udalerrika_datuak!$J$14:$L$14</c:f>
              <c:numCache>
                <c:formatCode>General</c:formatCode>
                <c:ptCount val="3"/>
                <c:pt idx="0">
                  <c:v>9.08</c:v>
                </c:pt>
                <c:pt idx="1">
                  <c:v>35.909999999999997</c:v>
                </c:pt>
                <c:pt idx="2">
                  <c:v>55.01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D5-4BDE-9194-3D015FC1189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4.1913306291259E-2"/>
          <c:y val="2.314814814814809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5D4-4E88-B91B-9D3596675928}"/>
              </c:ext>
            </c:extLst>
          </c:dPt>
          <c:dLbls>
            <c:dLbl>
              <c:idx val="0"/>
              <c:layout>
                <c:manualLayout>
                  <c:x val="-4.25292293008828E-3"/>
                  <c:y val="2.123578302712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D4-4E88-B91B-9D3596675928}"/>
                </c:ext>
              </c:extLst>
            </c:dLbl>
            <c:dLbl>
              <c:idx val="1"/>
              <c:layout>
                <c:manualLayout>
                  <c:x val="-0.10279636257589013"/>
                  <c:y val="0.145214712744240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D4-4E88-B91B-9D3596675928}"/>
                </c:ext>
              </c:extLst>
            </c:dLbl>
            <c:dLbl>
              <c:idx val="2"/>
              <c:layout>
                <c:manualLayout>
                  <c:x val="-9.3555184389830057E-2"/>
                  <c:y val="2.02077865266841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D4-4E88-B91B-9D359667592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A5D4-4E88-B91B-9D3596675928}"/>
                </c:ext>
              </c:extLst>
            </c:dLbl>
            <c:dLbl>
              <c:idx val="4"/>
              <c:layout>
                <c:manualLayout>
                  <c:x val="4.76968503937008E-2"/>
                  <c:y val="0.125608048993876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D4-4E88-B91B-9D35966759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Grafikoak_udalerrika_datuak!$E$12:$I$12</c:f>
              <c:strCache>
                <c:ptCount val="5"/>
                <c:pt idx="0">
                  <c:v>Langabetuen % sektoreko: Nekazaritza % Parados por sector: agricultura</c:v>
                </c:pt>
                <c:pt idx="1">
                  <c:v>Langabetuen % sektoreko: Industria / % Parados por sector: Industria</c:v>
                </c:pt>
                <c:pt idx="2">
                  <c:v>Langabetuen % sektoreko: Eraikuntza / % Parados por sector: Construcción</c:v>
                </c:pt>
                <c:pt idx="3">
                  <c:v>Langabetuen % sektoreko: Zerbitzuak / % Parados por sector: Servicios</c:v>
                </c:pt>
                <c:pt idx="4">
                  <c:v>Langabetuen % sektoreko: Aurreko enplegurik gabe / % Parados por sector: Sin empleo anterior</c:v>
                </c:pt>
              </c:strCache>
            </c:strRef>
          </c:cat>
          <c:val>
            <c:numRef>
              <c:f>Grafikoak_udalerrika_datuak!$E$15:$I$15</c:f>
              <c:numCache>
                <c:formatCode>General</c:formatCode>
                <c:ptCount val="5"/>
                <c:pt idx="0">
                  <c:v>1.41</c:v>
                </c:pt>
                <c:pt idx="1">
                  <c:v>15.93</c:v>
                </c:pt>
                <c:pt idx="2">
                  <c:v>5.09</c:v>
                </c:pt>
                <c:pt idx="3">
                  <c:v>55.39</c:v>
                </c:pt>
                <c:pt idx="4">
                  <c:v>21.88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D4-4E88-B91B-9D359667592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796760253454101"/>
          <c:y val="0.1262973899095946"/>
          <c:w val="0.33529839073146156"/>
          <c:h val="0.76580818022747155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70430482396596972"/>
          <c:y val="3.240740740740740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743-4F09-A1B0-FC50199EDC6B}"/>
              </c:ext>
            </c:extLst>
          </c:dPt>
          <c:dLbls>
            <c:dLbl>
              <c:idx val="0"/>
              <c:layout>
                <c:manualLayout>
                  <c:x val="-4.25292293008828E-3"/>
                  <c:y val="2.123578302712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743-4F09-A1B0-FC50199EDC6B}"/>
                </c:ext>
              </c:extLst>
            </c:dLbl>
            <c:dLbl>
              <c:idx val="1"/>
              <c:layout>
                <c:manualLayout>
                  <c:x val="-9.7409157188684703E-2"/>
                  <c:y val="0.1498439778361050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43-4F09-A1B0-FC50199EDC6B}"/>
                </c:ext>
              </c:extLst>
            </c:dLbl>
            <c:dLbl>
              <c:idx val="2"/>
              <c:layout>
                <c:manualLayout>
                  <c:x val="-7.4894527073004757E-2"/>
                  <c:y val="7.726203289337034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43-4F09-A1B0-FC50199EDC6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743-4F09-A1B0-FC50199EDC6B}"/>
                </c:ext>
              </c:extLst>
            </c:dLbl>
            <c:dLbl>
              <c:idx val="4"/>
              <c:layout>
                <c:manualLayout>
                  <c:x val="3.9616108592486501E-2"/>
                  <c:y val="0.12097841936424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43-4F09-A1B0-FC50199EDC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Grafikoak_udalerrika_datuak!$E$12:$I$12</c:f>
              <c:strCache>
                <c:ptCount val="5"/>
                <c:pt idx="0">
                  <c:v>Langabetuen % sektoreko: Nekazaritza % Parados por sector: agricultura</c:v>
                </c:pt>
                <c:pt idx="1">
                  <c:v>Langabetuen % sektoreko: Industria / % Parados por sector: Industria</c:v>
                </c:pt>
                <c:pt idx="2">
                  <c:v>Langabetuen % sektoreko: Eraikuntza / % Parados por sector: Construcción</c:v>
                </c:pt>
                <c:pt idx="3">
                  <c:v>Langabetuen % sektoreko: Zerbitzuak / % Parados por sector: Servicios</c:v>
                </c:pt>
                <c:pt idx="4">
                  <c:v>Langabetuen % sektoreko: Aurreko enplegurik gabe / % Parados por sector: Sin empleo anterior</c:v>
                </c:pt>
              </c:strCache>
            </c:strRef>
          </c:cat>
          <c:val>
            <c:numRef>
              <c:f>Grafikoak_udalerrika_datuak!$E$14:$I$14</c:f>
              <c:numCache>
                <c:formatCode>General</c:formatCode>
                <c:ptCount val="5"/>
                <c:pt idx="0">
                  <c:v>1.46</c:v>
                </c:pt>
                <c:pt idx="1">
                  <c:v>11.66</c:v>
                </c:pt>
                <c:pt idx="2">
                  <c:v>4.1399999999999997</c:v>
                </c:pt>
                <c:pt idx="3">
                  <c:v>69.64</c:v>
                </c:pt>
                <c:pt idx="4">
                  <c:v>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43-4F09-A1B0-FC50199EDC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</a:t>
            </a:r>
          </a:p>
        </c:rich>
      </c:tx>
      <c:layout>
        <c:manualLayout>
          <c:xMode val="edge"/>
          <c:yMode val="edge"/>
          <c:x val="9.5005807200929208E-3"/>
          <c:y val="2.7944203603763401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FC7-466D-8278-B798F8AB2024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FFC7-466D-8278-B798F8AB2024}"/>
              </c:ext>
            </c:extLst>
          </c:dPt>
          <c:dLbls>
            <c:dLbl>
              <c:idx val="0"/>
              <c:layout>
                <c:manualLayout>
                  <c:x val="8.6499891371736498E-2"/>
                  <c:y val="3.1179922734377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C7-466D-8278-B798F8AB202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FFC7-466D-8278-B798F8AB2024}"/>
                </c:ext>
              </c:extLst>
            </c:dLbl>
            <c:dLbl>
              <c:idx val="5"/>
              <c:layout>
                <c:manualLayout>
                  <c:x val="9.5707243911584194E-2"/>
                  <c:y val="5.93514996018758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FC7-466D-8278-B798F8AB2024}"/>
                </c:ext>
              </c:extLst>
            </c:dLbl>
            <c:dLbl>
              <c:idx val="6"/>
              <c:layout>
                <c:manualLayout>
                  <c:x val="6.0779577596128042E-3"/>
                  <c:y val="3.25881034533604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C7-466D-8278-B798F8AB2024}"/>
                </c:ext>
              </c:extLst>
            </c:dLbl>
            <c:dLbl>
              <c:idx val="8"/>
              <c:layout>
                <c:manualLayout>
                  <c:x val="-5.5136015559149099E-2"/>
                  <c:y val="2.146450794774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C7-466D-8278-B798F8AB202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C7-466D-8278-B798F8AB20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Grafikoak_udalerrika_datuak!$C$110:$K$110</c:f>
              <c:strCache>
                <c:ptCount val="9"/>
                <c:pt idx="0">
                  <c:v>Alfabetatu gabe/Sin alfabetizar</c:v>
                </c:pt>
                <c:pt idx="1">
                  <c:v>Lehen mailako ikasketak amaitu gabe/Estudios primarios incompletos</c:v>
                </c:pt>
                <c:pt idx="2">
                  <c:v>Lehen mailako ikasketen ziurtagiria/Estudios primarios completos</c:v>
                </c:pt>
                <c:pt idx="3">
                  <c:v>Erdi mailako LH/FP Medio</c:v>
                </c:pt>
                <c:pt idx="4">
                  <c:v>DBH/ESO</c:v>
                </c:pt>
                <c:pt idx="5">
                  <c:v>Goi mailako LH/FP Superior</c:v>
                </c:pt>
                <c:pt idx="6">
                  <c:v>1. zikloko ikasketa unibertsitarioak/Estudios universitarios de primer ciclo</c:v>
                </c:pt>
                <c:pt idx="7">
                  <c:v>2. zikloko ikasketa unibertsitarioak/Estudios universitarios de segundo ciclo</c:v>
                </c:pt>
                <c:pt idx="8">
                  <c:v>Bestelako ikasketa unibertsitarioak/Otros estudios universitarios</c:v>
                </c:pt>
              </c:strCache>
            </c:strRef>
          </c:cat>
          <c:val>
            <c:numRef>
              <c:f>Grafikoak_udalerrika_datuak!$C$113:$K$113</c:f>
              <c:numCache>
                <c:formatCode>0.00</c:formatCode>
                <c:ptCount val="9"/>
                <c:pt idx="0">
                  <c:v>1.4226437462951986</c:v>
                </c:pt>
                <c:pt idx="1">
                  <c:v>10.610551274451689</c:v>
                </c:pt>
                <c:pt idx="2">
                  <c:v>16.419679905157082</c:v>
                </c:pt>
                <c:pt idx="3">
                  <c:v>14.582098399525787</c:v>
                </c:pt>
                <c:pt idx="4">
                  <c:v>35.743924125666865</c:v>
                </c:pt>
                <c:pt idx="5">
                  <c:v>11.381149970361589</c:v>
                </c:pt>
                <c:pt idx="6">
                  <c:v>3.1416716064018968</c:v>
                </c:pt>
                <c:pt idx="7">
                  <c:v>6.2240663900414939</c:v>
                </c:pt>
                <c:pt idx="8">
                  <c:v>0.47421458209839951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FC7-466D-8278-B798F8AB202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0558771616962503"/>
          <c:y val="0.134589342062579"/>
          <c:w val="0.38047500160041198"/>
          <c:h val="0.83756377362942003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63118617697482682"/>
          <c:y val="1.701528834319439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9634-4D35-B066-DC20B3D4CFF7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9634-4D35-B066-DC20B3D4CFF7}"/>
              </c:ext>
            </c:extLst>
          </c:dPt>
          <c:dLbls>
            <c:dLbl>
              <c:idx val="0"/>
              <c:layout>
                <c:manualLayout>
                  <c:x val="5.6613006760110302E-2"/>
                  <c:y val="2.51504270157634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34-4D35-B066-DC20B3D4CFF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634-4D35-B066-DC20B3D4CFF7}"/>
                </c:ext>
              </c:extLst>
            </c:dLbl>
            <c:dLbl>
              <c:idx val="6"/>
              <c:layout>
                <c:manualLayout>
                  <c:x val="-9.1457166043034752E-3"/>
                  <c:y val="1.64888710945030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34-4D35-B066-DC20B3D4CFF7}"/>
                </c:ext>
              </c:extLst>
            </c:dLbl>
            <c:dLbl>
              <c:idx val="8"/>
              <c:layout>
                <c:manualLayout>
                  <c:x val="-5.2112652018890801E-2"/>
                  <c:y val="2.892788552819059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34-4D35-B066-DC20B3D4CFF7}"/>
                </c:ext>
              </c:extLst>
            </c:dLbl>
            <c:dLbl>
              <c:idx val="9"/>
              <c:layout>
                <c:manualLayout>
                  <c:x val="-0.139418265955289"/>
                  <c:y val="2.89284770037268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34-4D35-B066-DC20B3D4CF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Grafikoak_udalerrika_datuak!$C$110:$K$110</c:f>
              <c:strCache>
                <c:ptCount val="9"/>
                <c:pt idx="0">
                  <c:v>Alfabetatu gabe/Sin alfabetizar</c:v>
                </c:pt>
                <c:pt idx="1">
                  <c:v>Lehen mailako ikasketak amaitu gabe/Estudios primarios incompletos</c:v>
                </c:pt>
                <c:pt idx="2">
                  <c:v>Lehen mailako ikasketen ziurtagiria/Estudios primarios completos</c:v>
                </c:pt>
                <c:pt idx="3">
                  <c:v>Erdi mailako LH/FP Medio</c:v>
                </c:pt>
                <c:pt idx="4">
                  <c:v>DBH/ESO</c:v>
                </c:pt>
                <c:pt idx="5">
                  <c:v>Goi mailako LH/FP Superior</c:v>
                </c:pt>
                <c:pt idx="6">
                  <c:v>1. zikloko ikasketa unibertsitarioak/Estudios universitarios de primer ciclo</c:v>
                </c:pt>
                <c:pt idx="7">
                  <c:v>2. zikloko ikasketa unibertsitarioak/Estudios universitarios de segundo ciclo</c:v>
                </c:pt>
                <c:pt idx="8">
                  <c:v>Bestelako ikasketa unibertsitarioak/Otros estudios universitarios</c:v>
                </c:pt>
              </c:strCache>
            </c:strRef>
          </c:cat>
          <c:val>
            <c:numRef>
              <c:f>Grafikoak_udalerrika_datuak!$C$112:$K$112</c:f>
              <c:numCache>
                <c:formatCode>0.00</c:formatCode>
                <c:ptCount val="9"/>
                <c:pt idx="0">
                  <c:v>0.57192816290845505</c:v>
                </c:pt>
                <c:pt idx="1">
                  <c:v>9.8976357874030079</c:v>
                </c:pt>
                <c:pt idx="2">
                  <c:v>12.819205129139194</c:v>
                </c:pt>
                <c:pt idx="3">
                  <c:v>15.842774398018285</c:v>
                </c:pt>
                <c:pt idx="4">
                  <c:v>36.158974172161308</c:v>
                </c:pt>
                <c:pt idx="5">
                  <c:v>12.454919675057374</c:v>
                </c:pt>
                <c:pt idx="6">
                  <c:v>2.7212123419911842</c:v>
                </c:pt>
                <c:pt idx="7">
                  <c:v>9.13263633383119</c:v>
                </c:pt>
                <c:pt idx="8">
                  <c:v>0.40071399949000036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634-4D35-B066-DC20B3D4C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0.13808502607796552"/>
          <c:y val="1.7015205501546945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9B3-486D-8D66-8006E943402A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19B3-486D-8D66-8006E943402A}"/>
              </c:ext>
            </c:extLst>
          </c:dPt>
          <c:dLbls>
            <c:dLbl>
              <c:idx val="0"/>
              <c:layout>
                <c:manualLayout>
                  <c:x val="-1.8623409253840514E-3"/>
                  <c:y val="6.528541474215164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B3-486D-8D66-8006E943402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9B3-486D-8D66-8006E943402A}"/>
                </c:ext>
              </c:extLst>
            </c:dLbl>
            <c:dLbl>
              <c:idx val="5"/>
              <c:layout>
                <c:manualLayout>
                  <c:x val="2.3728498375867359E-2"/>
                  <c:y val="-1.58667474258026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B3-486D-8D66-8006E943402A}"/>
                </c:ext>
              </c:extLst>
            </c:dLbl>
            <c:dLbl>
              <c:idx val="6"/>
              <c:layout>
                <c:manualLayout>
                  <c:x val="6.7688311924336705E-2"/>
                  <c:y val="-9.52886129618414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B3-486D-8D66-8006E943402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B3-486D-8D66-8006E943402A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B3-486D-8D66-8006E94340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Grafikoak_udalerrika_datuak!$C$60:$L$60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Grafikoak_udalerrika_datuak!$C$63:$L$63</c:f>
              <c:numCache>
                <c:formatCode>0.00</c:formatCode>
                <c:ptCount val="10"/>
                <c:pt idx="0">
                  <c:v>1.056338028169014</c:v>
                </c:pt>
                <c:pt idx="1">
                  <c:v>7.7464788732394361</c:v>
                </c:pt>
                <c:pt idx="2">
                  <c:v>9.976525821596244</c:v>
                </c:pt>
                <c:pt idx="3">
                  <c:v>6.807511737089202</c:v>
                </c:pt>
                <c:pt idx="4">
                  <c:v>20.187793427230048</c:v>
                </c:pt>
                <c:pt idx="5">
                  <c:v>1.4084507042253522</c:v>
                </c:pt>
                <c:pt idx="6">
                  <c:v>15.434272300469484</c:v>
                </c:pt>
                <c:pt idx="7">
                  <c:v>4.929577464788732</c:v>
                </c:pt>
                <c:pt idx="8">
                  <c:v>32.335680751173705</c:v>
                </c:pt>
                <c:pt idx="9">
                  <c:v>0.11737089201877934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9B3-486D-8D66-8006E9434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516987078185901"/>
          <c:y val="8.7367263449610696E-2"/>
          <c:w val="0.40483009857881475"/>
          <c:h val="0.91231689614217304"/>
        </c:manualLayout>
      </c:layout>
      <c:overlay val="0"/>
      <c:txPr>
        <a:bodyPr/>
        <a:lstStyle/>
        <a:p>
          <a:pPr rtl="0">
            <a:defRPr sz="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6004153020695411"/>
          <c:y val="2.759710591731589E-2"/>
        </c:manualLayout>
      </c:layout>
      <c:overlay val="0"/>
      <c:spPr>
        <a:noFill/>
        <a:ln>
          <a:noFill/>
        </a:ln>
      </c:spPr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DF5-49F2-9FC8-586A4EA1789F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1DF5-49F2-9FC8-586A4EA1789F}"/>
              </c:ext>
            </c:extLst>
          </c:dPt>
          <c:dLbls>
            <c:dLbl>
              <c:idx val="0"/>
              <c:layout>
                <c:manualLayout>
                  <c:x val="5.6507857983720796E-3"/>
                  <c:y val="1.025293626006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DF5-49F2-9FC8-586A4EA1789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DF5-49F2-9FC8-586A4EA1789F}"/>
                </c:ext>
              </c:extLst>
            </c:dLbl>
            <c:dLbl>
              <c:idx val="5"/>
              <c:layout>
                <c:manualLayout>
                  <c:x val="-2.4595976135894451E-2"/>
                  <c:y val="-8.906905775534039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DF5-49F2-9FC8-586A4EA1789F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DF5-49F2-9FC8-586A4EA1789F}"/>
                </c:ext>
              </c:extLst>
            </c:dLbl>
            <c:dLbl>
              <c:idx val="9"/>
              <c:layout>
                <c:manualLayout>
                  <c:x val="-7.19370811632839E-2"/>
                  <c:y val="1.030630947667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DF5-49F2-9FC8-586A4EA1789F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DF5-49F2-9FC8-586A4EA178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Grafikoak_udalerrika_datuak!$C$60:$L$60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Grafikoak_udalerrika_datuak!$C$62:$L$62</c:f>
              <c:numCache>
                <c:formatCode>0.00</c:formatCode>
                <c:ptCount val="10"/>
                <c:pt idx="0">
                  <c:v>1.4275829418405623</c:v>
                </c:pt>
                <c:pt idx="1">
                  <c:v>10.302633016497323</c:v>
                </c:pt>
                <c:pt idx="2">
                  <c:v>10.655886958738483</c:v>
                </c:pt>
                <c:pt idx="3">
                  <c:v>7.072362431261153</c:v>
                </c:pt>
                <c:pt idx="4">
                  <c:v>24.698641611129322</c:v>
                </c:pt>
                <c:pt idx="5">
                  <c:v>1.1580902436359664</c:v>
                </c:pt>
                <c:pt idx="6">
                  <c:v>9.6070505116719467</c:v>
                </c:pt>
                <c:pt idx="7">
                  <c:v>3.8785097782147928</c:v>
                </c:pt>
                <c:pt idx="8">
                  <c:v>31.068137951127134</c:v>
                </c:pt>
                <c:pt idx="9">
                  <c:v>0.13110455588331696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DF5-49F2-9FC8-586A4EA17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s-ES"/>
              <a:t>Kontratazioak / Contrataciones</a:t>
            </a:r>
          </a:p>
        </c:rich>
      </c:tx>
      <c:layout>
        <c:manualLayout>
          <c:xMode val="edge"/>
          <c:yMode val="edge"/>
          <c:x val="0.34377233333333335"/>
          <c:y val="1.7125134843581444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Kontratuak_sexua_sektorea_mota!$B$40:$B$57</c:f>
              <c:strCache>
                <c:ptCount val="18"/>
                <c:pt idx="0">
                  <c:v>Mutiloa</c:v>
                </c:pt>
                <c:pt idx="1">
                  <c:v>Beasain</c:v>
                </c:pt>
                <c:pt idx="2">
                  <c:v>Ordizia</c:v>
                </c:pt>
                <c:pt idx="3">
                  <c:v>Idiazabal</c:v>
                </c:pt>
                <c:pt idx="4">
                  <c:v>Lazkao</c:v>
                </c:pt>
                <c:pt idx="5">
                  <c:v>Olaberria</c:v>
                </c:pt>
                <c:pt idx="6">
                  <c:v>Legorreta</c:v>
                </c:pt>
                <c:pt idx="7">
                  <c:v>Ormaiztegi</c:v>
                </c:pt>
                <c:pt idx="8">
                  <c:v>Segura</c:v>
                </c:pt>
                <c:pt idx="9">
                  <c:v>Zaldibia</c:v>
                </c:pt>
                <c:pt idx="10">
                  <c:v>Itsasondo</c:v>
                </c:pt>
                <c:pt idx="11">
                  <c:v>Gabiria</c:v>
                </c:pt>
                <c:pt idx="12">
                  <c:v>Zegama</c:v>
                </c:pt>
                <c:pt idx="13">
                  <c:v>Ataun</c:v>
                </c:pt>
                <c:pt idx="14">
                  <c:v>Arama</c:v>
                </c:pt>
                <c:pt idx="15">
                  <c:v>Zerain</c:v>
                </c:pt>
                <c:pt idx="16">
                  <c:v>Altzaga</c:v>
                </c:pt>
                <c:pt idx="17">
                  <c:v>Gaintza</c:v>
                </c:pt>
              </c:strCache>
            </c:strRef>
          </c:cat>
          <c:val>
            <c:numRef>
              <c:f>Kontratuak_sexua_sektorea_mota!$C$40:$C$57</c:f>
              <c:numCache>
                <c:formatCode>General</c:formatCode>
                <c:ptCount val="18"/>
                <c:pt idx="0">
                  <c:v>339</c:v>
                </c:pt>
                <c:pt idx="1">
                  <c:v>284</c:v>
                </c:pt>
                <c:pt idx="2">
                  <c:v>210</c:v>
                </c:pt>
                <c:pt idx="3">
                  <c:v>84</c:v>
                </c:pt>
                <c:pt idx="4">
                  <c:v>80</c:v>
                </c:pt>
                <c:pt idx="5">
                  <c:v>76</c:v>
                </c:pt>
                <c:pt idx="6">
                  <c:v>62</c:v>
                </c:pt>
                <c:pt idx="7">
                  <c:v>31</c:v>
                </c:pt>
                <c:pt idx="8">
                  <c:v>26</c:v>
                </c:pt>
                <c:pt idx="9">
                  <c:v>26</c:v>
                </c:pt>
                <c:pt idx="10">
                  <c:v>21</c:v>
                </c:pt>
                <c:pt idx="11">
                  <c:v>15</c:v>
                </c:pt>
                <c:pt idx="12">
                  <c:v>12</c:v>
                </c:pt>
                <c:pt idx="13">
                  <c:v>11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C9-4FB6-8C6F-B1BB84B58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73280"/>
        <c:axId val="139262720"/>
      </c:barChart>
      <c:catAx>
        <c:axId val="143073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62720"/>
        <c:crosses val="autoZero"/>
        <c:auto val="1"/>
        <c:lblAlgn val="ctr"/>
        <c:lblOffset val="100"/>
        <c:noMultiLvlLbl val="0"/>
      </c:catAx>
      <c:valAx>
        <c:axId val="13926272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4307328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/>
            </a:pPr>
            <a:r>
              <a:rPr lang="es-ES" sz="1600" dirty="0" err="1">
                <a:solidFill>
                  <a:srgbClr val="336699"/>
                </a:solidFill>
              </a:rPr>
              <a:t>Kontratazioak</a:t>
            </a:r>
            <a:r>
              <a:rPr lang="es-ES" sz="1600" dirty="0">
                <a:solidFill>
                  <a:srgbClr val="336699"/>
                </a:solidFill>
              </a:rPr>
              <a:t>  Goierrin/ Contrataciones en Goierri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eboluzioa!$B$14</c:f>
              <c:strCache>
                <c:ptCount val="1"/>
                <c:pt idx="0">
                  <c:v>Goierri</c:v>
                </c:pt>
              </c:strCache>
            </c:strRef>
          </c:tx>
          <c:invertIfNegative val="0"/>
          <c:dLbls>
            <c:spPr>
              <a:solidFill>
                <a:sysClr val="window" lastClr="FFFFFF"/>
              </a:solidFill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eboluzioa!$C$13:$T$13</c:f>
              <c:strCache>
                <c:ptCount val="18"/>
                <c:pt idx="0">
                  <c:v>2022/08</c:v>
                </c:pt>
                <c:pt idx="1">
                  <c:v>2022/10</c:v>
                </c:pt>
                <c:pt idx="2">
                  <c:v>2022/12</c:v>
                </c:pt>
                <c:pt idx="3">
                  <c:v>2023/02</c:v>
                </c:pt>
                <c:pt idx="4">
                  <c:v>2023/04</c:v>
                </c:pt>
                <c:pt idx="5">
                  <c:v>2023/06</c:v>
                </c:pt>
                <c:pt idx="6">
                  <c:v>2023/08</c:v>
                </c:pt>
                <c:pt idx="7">
                  <c:v>2023/10</c:v>
                </c:pt>
                <c:pt idx="8">
                  <c:v>2023/12</c:v>
                </c:pt>
                <c:pt idx="9">
                  <c:v>2024/02</c:v>
                </c:pt>
                <c:pt idx="10">
                  <c:v>2024/04</c:v>
                </c:pt>
                <c:pt idx="11">
                  <c:v>2024/06</c:v>
                </c:pt>
                <c:pt idx="12">
                  <c:v>2024/08</c:v>
                </c:pt>
                <c:pt idx="13">
                  <c:v>2024/10</c:v>
                </c:pt>
                <c:pt idx="14">
                  <c:v>2024/12</c:v>
                </c:pt>
                <c:pt idx="15">
                  <c:v>2025/02</c:v>
                </c:pt>
                <c:pt idx="16">
                  <c:v>2025/04</c:v>
                </c:pt>
                <c:pt idx="17">
                  <c:v>2025/06</c:v>
                </c:pt>
              </c:strCache>
            </c:strRef>
          </c:cat>
          <c:val>
            <c:numRef>
              <c:f>eboluzioa!$C$14:$T$14</c:f>
              <c:numCache>
                <c:formatCode>#,##0</c:formatCode>
                <c:ptCount val="18"/>
                <c:pt idx="0" formatCode="General">
                  <c:v>884</c:v>
                </c:pt>
                <c:pt idx="1">
                  <c:v>961</c:v>
                </c:pt>
                <c:pt idx="2">
                  <c:v>1016</c:v>
                </c:pt>
                <c:pt idx="3">
                  <c:v>768</c:v>
                </c:pt>
                <c:pt idx="4">
                  <c:v>830</c:v>
                </c:pt>
                <c:pt idx="5">
                  <c:v>1244</c:v>
                </c:pt>
                <c:pt idx="6">
                  <c:v>875</c:v>
                </c:pt>
                <c:pt idx="7">
                  <c:v>850</c:v>
                </c:pt>
                <c:pt idx="8">
                  <c:v>845</c:v>
                </c:pt>
                <c:pt idx="9">
                  <c:v>869</c:v>
                </c:pt>
                <c:pt idx="10">
                  <c:v>919</c:v>
                </c:pt>
                <c:pt idx="11">
                  <c:v>1154</c:v>
                </c:pt>
                <c:pt idx="12">
                  <c:v>902</c:v>
                </c:pt>
                <c:pt idx="13">
                  <c:v>1092</c:v>
                </c:pt>
                <c:pt idx="14">
                  <c:v>861</c:v>
                </c:pt>
                <c:pt idx="15">
                  <c:v>886</c:v>
                </c:pt>
                <c:pt idx="16">
                  <c:v>812</c:v>
                </c:pt>
                <c:pt idx="17">
                  <c:v>1283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4-487E-AE6A-5991F208DB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3076352"/>
        <c:axId val="153921792"/>
      </c:barChart>
      <c:catAx>
        <c:axId val="143076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740000"/>
          <a:lstStyle/>
          <a:p>
            <a:pPr>
              <a:defRPr sz="800"/>
            </a:pPr>
            <a:endParaRPr lang="es-ES"/>
          </a:p>
        </c:txPr>
        <c:crossAx val="153921792"/>
        <c:crosses val="autoZero"/>
        <c:auto val="1"/>
        <c:lblAlgn val="ctr"/>
        <c:lblOffset val="100"/>
        <c:noMultiLvlLbl val="0"/>
      </c:catAx>
      <c:valAx>
        <c:axId val="153921792"/>
        <c:scaling>
          <c:orientation val="minMax"/>
          <c:max val="1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s-ES"/>
          </a:p>
        </c:txPr>
        <c:crossAx val="143076352"/>
        <c:crosses val="autoZero"/>
        <c:crossBetween val="between"/>
        <c:majorUnit val="200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 lang="es-ES" sz="1400" b="1" i="0" u="none" strike="noStrike" kern="1200" baseline="0">
                <a:solidFill>
                  <a:srgbClr val="336699"/>
                </a:solidFill>
                <a:latin typeface="+mn-lt"/>
                <a:ea typeface="+mn-ea"/>
                <a:cs typeface="+mn-cs"/>
              </a:defRPr>
            </a:pPr>
            <a:r>
              <a:rPr lang="es-ES" sz="1400" b="1" i="0" u="none" strike="noStrike" kern="1200" baseline="0">
                <a:solidFill>
                  <a:srgbClr val="336699"/>
                </a:solidFill>
                <a:latin typeface="+mn-lt"/>
                <a:ea typeface="+mn-ea"/>
                <a:cs typeface="+mn-cs"/>
              </a:rPr>
              <a:t>Kontratazio gehien dituzten herriak / Municipios más contrataciones</a:t>
            </a:r>
          </a:p>
        </c:rich>
      </c:tx>
      <c:layout>
        <c:manualLayout>
          <c:xMode val="edge"/>
          <c:yMode val="edge"/>
          <c:x val="0.20742333333333335"/>
          <c:y val="7.862013888888888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2529483093440861E-2"/>
          <c:y val="0.21611873120663541"/>
          <c:w val="0.92668447295576428"/>
          <c:h val="0.532363561683080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eboluzioa!$B$15</c:f>
              <c:strCache>
                <c:ptCount val="1"/>
                <c:pt idx="0">
                  <c:v>Beasain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-3.3354173125754852E-2"/>
                  <c:y val="1.525989279624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E5-40F3-8EAA-F083DEAD743B}"/>
                </c:ext>
              </c:extLst>
            </c:dLbl>
            <c:dLbl>
              <c:idx val="5"/>
              <c:layout>
                <c:manualLayout>
                  <c:x val="-1.6788371342911078E-2"/>
                  <c:y val="1.5113425065080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E5-40F3-8EAA-F083DEAD743B}"/>
                </c:ext>
              </c:extLst>
            </c:dLbl>
            <c:dLbl>
              <c:idx val="6"/>
              <c:layout>
                <c:manualLayout>
                  <c:x val="-6.295639253591654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E5-40F3-8EAA-F083DEAD743B}"/>
                </c:ext>
              </c:extLst>
            </c:dLbl>
            <c:dLbl>
              <c:idx val="10"/>
              <c:layout>
                <c:manualLayout>
                  <c:x val="-7.0309566992211251E-3"/>
                  <c:y val="1.5113425065079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E5-40F3-8EAA-F083DEAD743B}"/>
                </c:ext>
              </c:extLst>
            </c:dLbl>
            <c:dLbl>
              <c:idx val="11"/>
              <c:layout>
                <c:manualLayout>
                  <c:x val="-9.3567079457907449E-3"/>
                  <c:y val="4.13923391595381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E5-40F3-8EAA-F083DEAD743B}"/>
                </c:ext>
              </c:extLst>
            </c:dLbl>
            <c:dLbl>
              <c:idx val="12"/>
              <c:layout>
                <c:manualLayout>
                  <c:x val="-9.3567230781290804E-3"/>
                  <c:y val="-1.1695902842349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E5-40F3-8EAA-F083DEAD743B}"/>
                </c:ext>
              </c:extLst>
            </c:dLbl>
            <c:dLbl>
              <c:idx val="13"/>
              <c:layout>
                <c:manualLayout>
                  <c:x val="-2.0012503875453013E-2"/>
                  <c:y val="-5.609061973188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DE5-40F3-8EAA-F083DEAD743B}"/>
                </c:ext>
              </c:extLst>
            </c:dLbl>
            <c:dLbl>
              <c:idx val="15"/>
              <c:layout>
                <c:manualLayout>
                  <c:x val="-1.4618073431012049E-16"/>
                  <c:y val="7.30593397161500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E5-40F3-8EAA-F083DEAD74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eboluzioa!$C$13:$T$13</c:f>
              <c:strCache>
                <c:ptCount val="18"/>
                <c:pt idx="0">
                  <c:v>2022/08</c:v>
                </c:pt>
                <c:pt idx="1">
                  <c:v>2022/10</c:v>
                </c:pt>
                <c:pt idx="2">
                  <c:v>2022/12</c:v>
                </c:pt>
                <c:pt idx="3">
                  <c:v>2023/02</c:v>
                </c:pt>
                <c:pt idx="4">
                  <c:v>2023/04</c:v>
                </c:pt>
                <c:pt idx="5">
                  <c:v>2023/06</c:v>
                </c:pt>
                <c:pt idx="6">
                  <c:v>2023/08</c:v>
                </c:pt>
                <c:pt idx="7">
                  <c:v>2023/10</c:v>
                </c:pt>
                <c:pt idx="8">
                  <c:v>2023/12</c:v>
                </c:pt>
                <c:pt idx="9">
                  <c:v>2024/02</c:v>
                </c:pt>
                <c:pt idx="10">
                  <c:v>2024/04</c:v>
                </c:pt>
                <c:pt idx="11">
                  <c:v>2024/06</c:v>
                </c:pt>
                <c:pt idx="12">
                  <c:v>2024/08</c:v>
                </c:pt>
                <c:pt idx="13">
                  <c:v>2024/10</c:v>
                </c:pt>
                <c:pt idx="14">
                  <c:v>2024/12</c:v>
                </c:pt>
                <c:pt idx="15">
                  <c:v>2025/02</c:v>
                </c:pt>
                <c:pt idx="16">
                  <c:v>2025/04</c:v>
                </c:pt>
                <c:pt idx="17">
                  <c:v>2025/06</c:v>
                </c:pt>
              </c:strCache>
            </c:strRef>
          </c:cat>
          <c:val>
            <c:numRef>
              <c:f>eboluzioa!$C$15:$T$15</c:f>
              <c:numCache>
                <c:formatCode>General</c:formatCode>
                <c:ptCount val="18"/>
                <c:pt idx="0">
                  <c:v>155</c:v>
                </c:pt>
                <c:pt idx="1">
                  <c:v>246</c:v>
                </c:pt>
                <c:pt idx="2">
                  <c:v>260</c:v>
                </c:pt>
                <c:pt idx="3">
                  <c:v>198</c:v>
                </c:pt>
                <c:pt idx="4">
                  <c:v>204</c:v>
                </c:pt>
                <c:pt idx="5">
                  <c:v>285</c:v>
                </c:pt>
                <c:pt idx="6">
                  <c:v>201</c:v>
                </c:pt>
                <c:pt idx="7">
                  <c:v>300</c:v>
                </c:pt>
                <c:pt idx="8">
                  <c:v>208</c:v>
                </c:pt>
                <c:pt idx="9">
                  <c:v>214</c:v>
                </c:pt>
                <c:pt idx="10">
                  <c:v>233</c:v>
                </c:pt>
                <c:pt idx="11">
                  <c:v>227</c:v>
                </c:pt>
                <c:pt idx="12">
                  <c:v>210</c:v>
                </c:pt>
                <c:pt idx="13">
                  <c:v>266</c:v>
                </c:pt>
                <c:pt idx="14">
                  <c:v>208</c:v>
                </c:pt>
                <c:pt idx="15">
                  <c:v>217</c:v>
                </c:pt>
                <c:pt idx="16">
                  <c:v>156</c:v>
                </c:pt>
                <c:pt idx="17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E5-40F3-8EAA-F083DEAD743B}"/>
            </c:ext>
          </c:extLst>
        </c:ser>
        <c:ser>
          <c:idx val="1"/>
          <c:order val="1"/>
          <c:tx>
            <c:strRef>
              <c:f>eboluzioa!$B$16</c:f>
              <c:strCache>
                <c:ptCount val="1"/>
                <c:pt idx="0">
                  <c:v>Ordizia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673960594014172E-2"/>
                  <c:y val="-3.8149731990622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DE5-40F3-8EAA-F083DEAD743B}"/>
                </c:ext>
              </c:extLst>
            </c:dLbl>
            <c:dLbl>
              <c:idx val="3"/>
              <c:layout>
                <c:manualLayout>
                  <c:x val="-2.0985464178638847E-3"/>
                  <c:y val="-5.28969877277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DE5-40F3-8EAA-F083DEAD743B}"/>
                </c:ext>
              </c:extLst>
            </c:dLbl>
            <c:dLbl>
              <c:idx val="9"/>
              <c:layout>
                <c:manualLayout>
                  <c:x val="1.5855317110243537E-2"/>
                  <c:y val="-4.288497708861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DE5-40F3-8EAA-F083DEAD743B}"/>
                </c:ext>
              </c:extLst>
            </c:dLbl>
            <c:dLbl>
              <c:idx val="10"/>
              <c:layout>
                <c:manualLayout>
                  <c:x val="8.9533574098847046E-3"/>
                  <c:y val="-4.0207958348828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DE5-40F3-8EAA-F083DEAD743B}"/>
                </c:ext>
              </c:extLst>
            </c:dLbl>
            <c:dLbl>
              <c:idx val="11"/>
              <c:layout>
                <c:manualLayout>
                  <c:x val="4.9834694028626711E-3"/>
                  <c:y val="1.5113425065079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DE5-40F3-8EAA-F083DEAD743B}"/>
                </c:ext>
              </c:extLst>
            </c:dLbl>
            <c:dLbl>
              <c:idx val="12"/>
              <c:layout>
                <c:manualLayout>
                  <c:x val="7.05280731163978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DE5-40F3-8EAA-F083DEAD743B}"/>
                </c:ext>
              </c:extLst>
            </c:dLbl>
            <c:dLbl>
              <c:idx val="13"/>
              <c:layout>
                <c:manualLayout>
                  <c:x val="9.6608917986683116E-3"/>
                  <c:y val="-1.69688205544748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DE5-40F3-8EAA-F083DEAD743B}"/>
                </c:ext>
              </c:extLst>
            </c:dLbl>
            <c:dLbl>
              <c:idx val="14"/>
              <c:layout>
                <c:manualLayout>
                  <c:x val="5.9801900319177443E-3"/>
                  <c:y val="-6.69702877599919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DE5-40F3-8EAA-F083DEAD743B}"/>
                </c:ext>
              </c:extLst>
            </c:dLbl>
            <c:dLbl>
              <c:idx val="15"/>
              <c:layout>
                <c:manualLayout>
                  <c:x val="7.0820158207264786E-3"/>
                  <c:y val="-3.022685013015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DE5-40F3-8EAA-F083DEAD743B}"/>
                </c:ext>
              </c:extLst>
            </c:dLbl>
            <c:dLbl>
              <c:idx val="16"/>
              <c:layout>
                <c:manualLayout>
                  <c:x val="3.7872851889862763E-3"/>
                  <c:y val="-1.8873953201512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DE5-40F3-8EAA-F083DEAD743B}"/>
                </c:ext>
              </c:extLst>
            </c:dLbl>
            <c:dLbl>
              <c:idx val="17"/>
              <c:layout>
                <c:manualLayout>
                  <c:x val="8.3941856714555389E-3"/>
                  <c:y val="-7.5567125325399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DE5-40F3-8EAA-F083DEAD74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eboluzioa!$C$13:$T$13</c:f>
              <c:strCache>
                <c:ptCount val="18"/>
                <c:pt idx="0">
                  <c:v>2022/08</c:v>
                </c:pt>
                <c:pt idx="1">
                  <c:v>2022/10</c:v>
                </c:pt>
                <c:pt idx="2">
                  <c:v>2022/12</c:v>
                </c:pt>
                <c:pt idx="3">
                  <c:v>2023/02</c:v>
                </c:pt>
                <c:pt idx="4">
                  <c:v>2023/04</c:v>
                </c:pt>
                <c:pt idx="5">
                  <c:v>2023/06</c:v>
                </c:pt>
                <c:pt idx="6">
                  <c:v>2023/08</c:v>
                </c:pt>
                <c:pt idx="7">
                  <c:v>2023/10</c:v>
                </c:pt>
                <c:pt idx="8">
                  <c:v>2023/12</c:v>
                </c:pt>
                <c:pt idx="9">
                  <c:v>2024/02</c:v>
                </c:pt>
                <c:pt idx="10">
                  <c:v>2024/04</c:v>
                </c:pt>
                <c:pt idx="11">
                  <c:v>2024/06</c:v>
                </c:pt>
                <c:pt idx="12">
                  <c:v>2024/08</c:v>
                </c:pt>
                <c:pt idx="13">
                  <c:v>2024/10</c:v>
                </c:pt>
                <c:pt idx="14">
                  <c:v>2024/12</c:v>
                </c:pt>
                <c:pt idx="15">
                  <c:v>2025/02</c:v>
                </c:pt>
                <c:pt idx="16">
                  <c:v>2025/04</c:v>
                </c:pt>
                <c:pt idx="17">
                  <c:v>2025/06</c:v>
                </c:pt>
              </c:strCache>
            </c:strRef>
          </c:cat>
          <c:val>
            <c:numRef>
              <c:f>eboluzioa!$C$16:$T$16</c:f>
              <c:numCache>
                <c:formatCode>General</c:formatCode>
                <c:ptCount val="18"/>
                <c:pt idx="0">
                  <c:v>95</c:v>
                </c:pt>
                <c:pt idx="1">
                  <c:v>120</c:v>
                </c:pt>
                <c:pt idx="2">
                  <c:v>109</c:v>
                </c:pt>
                <c:pt idx="3">
                  <c:v>94</c:v>
                </c:pt>
                <c:pt idx="4">
                  <c:v>129</c:v>
                </c:pt>
                <c:pt idx="5">
                  <c:v>229</c:v>
                </c:pt>
                <c:pt idx="6">
                  <c:v>99</c:v>
                </c:pt>
                <c:pt idx="7">
                  <c:v>139</c:v>
                </c:pt>
                <c:pt idx="8">
                  <c:v>97</c:v>
                </c:pt>
                <c:pt idx="9">
                  <c:v>105</c:v>
                </c:pt>
                <c:pt idx="10">
                  <c:v>126</c:v>
                </c:pt>
                <c:pt idx="11">
                  <c:v>173</c:v>
                </c:pt>
                <c:pt idx="12">
                  <c:v>119</c:v>
                </c:pt>
                <c:pt idx="13">
                  <c:v>102</c:v>
                </c:pt>
                <c:pt idx="14">
                  <c:v>105</c:v>
                </c:pt>
                <c:pt idx="15">
                  <c:v>110</c:v>
                </c:pt>
                <c:pt idx="16">
                  <c:v>105</c:v>
                </c:pt>
                <c:pt idx="17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DE5-40F3-8EAA-F083DEAD743B}"/>
            </c:ext>
          </c:extLst>
        </c:ser>
        <c:ser>
          <c:idx val="2"/>
          <c:order val="2"/>
          <c:tx>
            <c:strRef>
              <c:f>eboluzioa!$B$17</c:f>
              <c:strCache>
                <c:ptCount val="1"/>
                <c:pt idx="0">
                  <c:v>Olaberria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0"/>
                  <c:y val="-3.022685013015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DE5-40F3-8EAA-F083DEAD743B}"/>
                </c:ext>
              </c:extLst>
            </c:dLbl>
            <c:dLbl>
              <c:idx val="2"/>
              <c:layout>
                <c:manualLayout>
                  <c:x val="0"/>
                  <c:y val="-2.9223735886460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DE5-40F3-8EAA-F083DEAD743B}"/>
                </c:ext>
              </c:extLst>
            </c:dLbl>
            <c:dLbl>
              <c:idx val="11"/>
              <c:layout>
                <c:manualLayout>
                  <c:x val="0"/>
                  <c:y val="1.4611867943230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DE5-40F3-8EAA-F083DEAD743B}"/>
                </c:ext>
              </c:extLst>
            </c:dLbl>
            <c:dLbl>
              <c:idx val="12"/>
              <c:layout>
                <c:manualLayout>
                  <c:x val="5.6140338468774476E-3"/>
                  <c:y val="7.14741361390411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DE5-40F3-8EAA-F083DEAD743B}"/>
                </c:ext>
              </c:extLst>
            </c:dLbl>
            <c:dLbl>
              <c:idx val="14"/>
              <c:layout>
                <c:manualLayout>
                  <c:x val="7.1871083814950953E-3"/>
                  <c:y val="-2.77515805132019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DE5-40F3-8EAA-F083DEAD743B}"/>
                </c:ext>
              </c:extLst>
            </c:dLbl>
            <c:dLbl>
              <c:idx val="15"/>
              <c:layout>
                <c:manualLayout>
                  <c:x val="5.7898339740408821E-3"/>
                  <c:y val="-5.1141678264288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9DE5-40F3-8EAA-F083DEAD743B}"/>
                </c:ext>
              </c:extLst>
            </c:dLbl>
            <c:dLbl>
              <c:idx val="16"/>
              <c:layout>
                <c:manualLayout>
                  <c:x val="9.4682129724656915E-3"/>
                  <c:y val="-1.509916256121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9DE5-40F3-8EAA-F083DEAD743B}"/>
                </c:ext>
              </c:extLst>
            </c:dLbl>
            <c:dLbl>
              <c:idx val="17"/>
              <c:layout>
                <c:manualLayout>
                  <c:x val="5.42525915224111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9DE5-40F3-8EAA-F083DEAD74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eboluzioa!$C$13:$T$13</c:f>
              <c:strCache>
                <c:ptCount val="18"/>
                <c:pt idx="0">
                  <c:v>2022/08</c:v>
                </c:pt>
                <c:pt idx="1">
                  <c:v>2022/10</c:v>
                </c:pt>
                <c:pt idx="2">
                  <c:v>2022/12</c:v>
                </c:pt>
                <c:pt idx="3">
                  <c:v>2023/02</c:v>
                </c:pt>
                <c:pt idx="4">
                  <c:v>2023/04</c:v>
                </c:pt>
                <c:pt idx="5">
                  <c:v>2023/06</c:v>
                </c:pt>
                <c:pt idx="6">
                  <c:v>2023/08</c:v>
                </c:pt>
                <c:pt idx="7">
                  <c:v>2023/10</c:v>
                </c:pt>
                <c:pt idx="8">
                  <c:v>2023/12</c:v>
                </c:pt>
                <c:pt idx="9">
                  <c:v>2024/02</c:v>
                </c:pt>
                <c:pt idx="10">
                  <c:v>2024/04</c:v>
                </c:pt>
                <c:pt idx="11">
                  <c:v>2024/06</c:v>
                </c:pt>
                <c:pt idx="12">
                  <c:v>2024/08</c:v>
                </c:pt>
                <c:pt idx="13">
                  <c:v>2024/10</c:v>
                </c:pt>
                <c:pt idx="14">
                  <c:v>2024/12</c:v>
                </c:pt>
                <c:pt idx="15">
                  <c:v>2025/02</c:v>
                </c:pt>
                <c:pt idx="16">
                  <c:v>2025/04</c:v>
                </c:pt>
                <c:pt idx="17">
                  <c:v>2025/06</c:v>
                </c:pt>
              </c:strCache>
            </c:strRef>
          </c:cat>
          <c:val>
            <c:numRef>
              <c:f>eboluzioa!$C$17:$T$17</c:f>
              <c:numCache>
                <c:formatCode>General</c:formatCode>
                <c:ptCount val="18"/>
                <c:pt idx="0">
                  <c:v>70</c:v>
                </c:pt>
                <c:pt idx="1">
                  <c:v>69</c:v>
                </c:pt>
                <c:pt idx="2">
                  <c:v>62</c:v>
                </c:pt>
                <c:pt idx="3">
                  <c:v>33</c:v>
                </c:pt>
                <c:pt idx="4">
                  <c:v>52</c:v>
                </c:pt>
                <c:pt idx="5">
                  <c:v>87</c:v>
                </c:pt>
                <c:pt idx="6">
                  <c:v>72</c:v>
                </c:pt>
                <c:pt idx="7">
                  <c:v>74</c:v>
                </c:pt>
                <c:pt idx="8">
                  <c:v>59</c:v>
                </c:pt>
                <c:pt idx="9">
                  <c:v>80</c:v>
                </c:pt>
                <c:pt idx="10">
                  <c:v>70</c:v>
                </c:pt>
                <c:pt idx="11">
                  <c:v>94</c:v>
                </c:pt>
                <c:pt idx="12">
                  <c:v>36</c:v>
                </c:pt>
                <c:pt idx="13">
                  <c:v>59</c:v>
                </c:pt>
                <c:pt idx="14">
                  <c:v>54</c:v>
                </c:pt>
                <c:pt idx="15">
                  <c:v>65</c:v>
                </c:pt>
                <c:pt idx="16">
                  <c:v>71</c:v>
                </c:pt>
                <c:pt idx="17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9DE5-40F3-8EAA-F083DEAD743B}"/>
            </c:ext>
          </c:extLst>
        </c:ser>
        <c:ser>
          <c:idx val="3"/>
          <c:order val="3"/>
          <c:tx>
            <c:strRef>
              <c:f>eboluzioa!$B$18</c:f>
              <c:strCache>
                <c:ptCount val="1"/>
                <c:pt idx="0">
                  <c:v>Lazkao</c:v>
                </c:pt>
              </c:strCache>
            </c:strRef>
          </c:tx>
          <c:invertIfNegative val="0"/>
          <c:dLbls>
            <c:dLbl>
              <c:idx val="14"/>
              <c:layout>
                <c:manualLayout>
                  <c:x val="8.3941856714553845E-3"/>
                  <c:y val="7.5567125325399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9DE5-40F3-8EAA-F083DEAD743B}"/>
                </c:ext>
              </c:extLst>
            </c:dLbl>
            <c:dLbl>
              <c:idx val="15"/>
              <c:layout>
                <c:manualLayout>
                  <c:x val="9.877777777777674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9DE5-40F3-8EAA-F083DEAD743B}"/>
                </c:ext>
              </c:extLst>
            </c:dLbl>
            <c:dLbl>
              <c:idx val="16"/>
              <c:layout>
                <c:manualLayout>
                  <c:x val="9.4682129724656915E-3"/>
                  <c:y val="2.3144222266806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9DE5-40F3-8EAA-F083DEAD743B}"/>
                </c:ext>
              </c:extLst>
            </c:dLbl>
            <c:dLbl>
              <c:idx val="17"/>
              <c:layout>
                <c:manualLayout>
                  <c:x val="2.1419734785992749E-2"/>
                  <c:y val="7.73320326937899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9DE5-40F3-8EAA-F083DEAD74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eboluzioa!$C$13:$T$13</c:f>
              <c:strCache>
                <c:ptCount val="18"/>
                <c:pt idx="0">
                  <c:v>2022/08</c:v>
                </c:pt>
                <c:pt idx="1">
                  <c:v>2022/10</c:v>
                </c:pt>
                <c:pt idx="2">
                  <c:v>2022/12</c:v>
                </c:pt>
                <c:pt idx="3">
                  <c:v>2023/02</c:v>
                </c:pt>
                <c:pt idx="4">
                  <c:v>2023/04</c:v>
                </c:pt>
                <c:pt idx="5">
                  <c:v>2023/06</c:v>
                </c:pt>
                <c:pt idx="6">
                  <c:v>2023/08</c:v>
                </c:pt>
                <c:pt idx="7">
                  <c:v>2023/10</c:v>
                </c:pt>
                <c:pt idx="8">
                  <c:v>2023/12</c:v>
                </c:pt>
                <c:pt idx="9">
                  <c:v>2024/02</c:v>
                </c:pt>
                <c:pt idx="10">
                  <c:v>2024/04</c:v>
                </c:pt>
                <c:pt idx="11">
                  <c:v>2024/06</c:v>
                </c:pt>
                <c:pt idx="12">
                  <c:v>2024/08</c:v>
                </c:pt>
                <c:pt idx="13">
                  <c:v>2024/10</c:v>
                </c:pt>
                <c:pt idx="14">
                  <c:v>2024/12</c:v>
                </c:pt>
                <c:pt idx="15">
                  <c:v>2025/02</c:v>
                </c:pt>
                <c:pt idx="16">
                  <c:v>2025/04</c:v>
                </c:pt>
                <c:pt idx="17">
                  <c:v>2025/06</c:v>
                </c:pt>
              </c:strCache>
            </c:strRef>
          </c:cat>
          <c:val>
            <c:numRef>
              <c:f>eboluzioa!$C$18:$T$18</c:f>
              <c:numCache>
                <c:formatCode>General</c:formatCode>
                <c:ptCount val="18"/>
                <c:pt idx="0">
                  <c:v>59</c:v>
                </c:pt>
                <c:pt idx="1">
                  <c:v>74</c:v>
                </c:pt>
                <c:pt idx="2">
                  <c:v>40</c:v>
                </c:pt>
                <c:pt idx="3">
                  <c:v>43</c:v>
                </c:pt>
                <c:pt idx="4">
                  <c:v>48</c:v>
                </c:pt>
                <c:pt idx="5">
                  <c:v>92</c:v>
                </c:pt>
                <c:pt idx="6">
                  <c:v>57</c:v>
                </c:pt>
                <c:pt idx="7">
                  <c:v>72</c:v>
                </c:pt>
                <c:pt idx="8">
                  <c:v>68</c:v>
                </c:pt>
                <c:pt idx="9">
                  <c:v>49</c:v>
                </c:pt>
                <c:pt idx="10">
                  <c:v>39</c:v>
                </c:pt>
                <c:pt idx="11">
                  <c:v>81</c:v>
                </c:pt>
                <c:pt idx="12">
                  <c:v>51</c:v>
                </c:pt>
                <c:pt idx="13">
                  <c:v>72</c:v>
                </c:pt>
                <c:pt idx="14">
                  <c:v>45</c:v>
                </c:pt>
                <c:pt idx="15">
                  <c:v>73</c:v>
                </c:pt>
                <c:pt idx="16">
                  <c:v>65</c:v>
                </c:pt>
                <c:pt idx="17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9DE5-40F3-8EAA-F083DEAD7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076864"/>
        <c:axId val="153922368"/>
      </c:barChart>
      <c:catAx>
        <c:axId val="14307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1500000"/>
          <a:lstStyle/>
          <a:p>
            <a:pPr>
              <a:defRPr/>
            </a:pPr>
            <a:endParaRPr lang="es-ES"/>
          </a:p>
        </c:txPr>
        <c:crossAx val="153922368"/>
        <c:crosses val="autoZero"/>
        <c:auto val="1"/>
        <c:lblAlgn val="ctr"/>
        <c:lblOffset val="100"/>
        <c:noMultiLvlLbl val="0"/>
      </c:catAx>
      <c:valAx>
        <c:axId val="153922368"/>
        <c:scaling>
          <c:orientation val="minMax"/>
          <c:max val="4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143076864"/>
        <c:crosses val="autoZero"/>
        <c:crossBetween val="between"/>
        <c:majorUnit val="50"/>
      </c:valAx>
    </c:plotArea>
    <c:legend>
      <c:legendPos val="b"/>
      <c:overlay val="0"/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11139478053526712"/>
          <c:y val="8.1081109839366478E-2"/>
        </c:manualLayout>
      </c:layout>
      <c:overlay val="0"/>
      <c:txPr>
        <a:bodyPr/>
        <a:lstStyle/>
        <a:p>
          <a:pPr>
            <a:defRPr b="1"/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Kontratuak_sexua_sektorea_mota!$A$65</c:f>
              <c:strCache>
                <c:ptCount val="1"/>
                <c:pt idx="0">
                  <c:v>Goierri</c:v>
                </c:pt>
              </c:strCache>
            </c:strRef>
          </c:tx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Kontratuak_sexua_sektorea_mota!$B$63:$C$63</c:f>
              <c:strCache>
                <c:ptCount val="2"/>
                <c:pt idx="0">
                  <c:v>Gizonezkoak / Hombres </c:v>
                </c:pt>
                <c:pt idx="1">
                  <c:v> Emakumezkoak / Mujeres</c:v>
                </c:pt>
              </c:strCache>
            </c:strRef>
          </c:cat>
          <c:val>
            <c:numRef>
              <c:f>Kontratuak_sexua_sektorea_mota!$B$65:$C$65</c:f>
              <c:numCache>
                <c:formatCode>_-* #,##0\ _€_-;\-* #,##0\ _€_-;_-* "-"??\ _€_-;_-@_-</c:formatCode>
                <c:ptCount val="2"/>
                <c:pt idx="0">
                  <c:v>693</c:v>
                </c:pt>
                <c:pt idx="1">
                  <c:v>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2A-4293-9C52-CC044D94938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</a:t>
            </a:r>
          </a:p>
        </c:rich>
      </c:tx>
      <c:layout>
        <c:manualLayout>
          <c:xMode val="edge"/>
          <c:yMode val="edge"/>
          <c:x val="0.70875314990894545"/>
          <c:y val="0.12750619961246148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Kontratuak_sexua_sektorea_mota!$A$64</c:f>
              <c:strCache>
                <c:ptCount val="1"/>
                <c:pt idx="0">
                  <c:v>Gipuzkoa</c:v>
                </c:pt>
              </c:strCache>
            </c:strRef>
          </c:tx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Kontratuak_sexua_sektorea_mota!$B$63:$C$63</c:f>
              <c:strCache>
                <c:ptCount val="2"/>
                <c:pt idx="0">
                  <c:v>Gizonezkoak / Hombres </c:v>
                </c:pt>
                <c:pt idx="1">
                  <c:v> Emakumezkoak / Mujeres</c:v>
                </c:pt>
              </c:strCache>
            </c:strRef>
          </c:cat>
          <c:val>
            <c:numRef>
              <c:f>Kontratuak_sexua_sektorea_mota!$B$64:$C$64</c:f>
              <c:numCache>
                <c:formatCode>_-* #,##0\ _€_-;\-* #,##0\ _€_-;_-* "-"??\ _€_-;_-@_-</c:formatCode>
                <c:ptCount val="2"/>
                <c:pt idx="0">
                  <c:v>11343</c:v>
                </c:pt>
                <c:pt idx="1">
                  <c:v>11385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5-4941-95C8-A537A471FF7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6.5891984654437658E-2"/>
          <c:y val="0.14814814814814814"/>
        </c:manualLayout>
      </c:layout>
      <c:overlay val="0"/>
      <c:txPr>
        <a:bodyPr/>
        <a:lstStyle/>
        <a:p>
          <a:pPr>
            <a:defRPr b="1">
              <a:solidFill>
                <a:sysClr val="windowText" lastClr="000000"/>
              </a:solidFill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Kontratuak_sexua_sektorea_mota!$A$75</c:f>
              <c:strCache>
                <c:ptCount val="1"/>
                <c:pt idx="0">
                  <c:v>Goierri</c:v>
                </c:pt>
              </c:strCache>
            </c:strRef>
          </c:tx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Kontratuak_sexua_sektorea_mota!$B$73:$D$73</c:f>
              <c:strCache>
                <c:ptCount val="3"/>
                <c:pt idx="0">
                  <c:v>Mugagabeak / Indefinido</c:v>
                </c:pt>
                <c:pt idx="1">
                  <c:v>Mugagabe bihurtuak / Covertido a indefinido </c:v>
                </c:pt>
                <c:pt idx="2">
                  <c:v>Aldi baterakoak / Temporal</c:v>
                </c:pt>
              </c:strCache>
            </c:strRef>
          </c:cat>
          <c:val>
            <c:numRef>
              <c:f>Kontratuak_sexua_sektorea_mota!$B$75:$D$75</c:f>
              <c:numCache>
                <c:formatCode>_-* #,##0\ _€_-;\-* #,##0\ _€_-;_-* "-"??\ _€_-;_-@_-</c:formatCode>
                <c:ptCount val="3"/>
                <c:pt idx="0">
                  <c:v>212</c:v>
                </c:pt>
                <c:pt idx="1">
                  <c:v>35</c:v>
                </c:pt>
                <c:pt idx="2">
                  <c:v>1032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AA-4CA6-91DD-EFB3DFDFA89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5579540405308812"/>
          <c:y val="9.7415460348448238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Kontratuak_sexua_sektorea_mota!$A$74</c:f>
              <c:strCache>
                <c:ptCount val="1"/>
                <c:pt idx="0">
                  <c:v>Gipuzkoa</c:v>
                </c:pt>
              </c:strCache>
            </c:strRef>
          </c:tx>
          <c:dLbls>
            <c:dLbl>
              <c:idx val="0"/>
              <c:layout>
                <c:manualLayout>
                  <c:x val="-2.6316518127541749E-2"/>
                  <c:y val="-3.2997502417936864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69-4B9D-9517-FF510837D8D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Kontratuak_sexua_sektorea_mota!$B$73:$D$73</c:f>
              <c:strCache>
                <c:ptCount val="3"/>
                <c:pt idx="0">
                  <c:v>Mugagabeak / Indefinido</c:v>
                </c:pt>
                <c:pt idx="1">
                  <c:v>Mugagabe bihurtuak / Covertido a indefinido </c:v>
                </c:pt>
                <c:pt idx="2">
                  <c:v>Aldi baterakoak / Temporal</c:v>
                </c:pt>
              </c:strCache>
            </c:strRef>
          </c:cat>
          <c:val>
            <c:numRef>
              <c:f>Kontratuak_sexua_sektorea_mota!$B$74:$D$74</c:f>
              <c:numCache>
                <c:formatCode>_-* #,##0\ _€_-;\-* #,##0\ _€_-;_-* "-"??\ _€_-;_-@_-</c:formatCode>
                <c:ptCount val="3"/>
                <c:pt idx="0">
                  <c:v>4769</c:v>
                </c:pt>
                <c:pt idx="1">
                  <c:v>528</c:v>
                </c:pt>
                <c:pt idx="2">
                  <c:v>17431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69-4B9D-9517-FF510837D8D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7.127535136535107E-2"/>
          <c:y val="3.70370370370370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958015462131307E-2"/>
          <c:y val="0.14199912510936133"/>
          <c:w val="0.43687737601989896"/>
          <c:h val="0.75141841644794405"/>
        </c:manualLayout>
      </c:layout>
      <c:pieChart>
        <c:varyColors val="1"/>
        <c:ser>
          <c:idx val="0"/>
          <c:order val="0"/>
          <c:tx>
            <c:strRef>
              <c:f>Kontratuak_sexua_sektorea_mota!$A$70</c:f>
              <c:strCache>
                <c:ptCount val="1"/>
                <c:pt idx="0">
                  <c:v>Goierri</c:v>
                </c:pt>
              </c:strCache>
            </c:strRef>
          </c:tx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D708-42DC-80B9-285996F4320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Kontratuak_sexua_sektorea_mota!$B$68:$E$68</c:f>
              <c:strCache>
                <c:ptCount val="4"/>
                <c:pt idx="0">
                  <c:v>Nekazaritza / Agricultura</c:v>
                </c:pt>
                <c:pt idx="1">
                  <c:v>Industria / Industria</c:v>
                </c:pt>
                <c:pt idx="2">
                  <c:v>Eraikuntza / Construcción</c:v>
                </c:pt>
                <c:pt idx="3">
                  <c:v>Zerbitzuak / Servicios</c:v>
                </c:pt>
              </c:strCache>
            </c:strRef>
          </c:cat>
          <c:val>
            <c:numRef>
              <c:f>Kontratuak_sexua_sektorea_mota!$B$70:$E$70</c:f>
              <c:numCache>
                <c:formatCode>_-* #,##0\ _€_-;\-* #,##0\ _€_-;_-* "-"??\ _€_-;_-@_-</c:formatCode>
                <c:ptCount val="4"/>
                <c:pt idx="0">
                  <c:v>0</c:v>
                </c:pt>
                <c:pt idx="1">
                  <c:v>580</c:v>
                </c:pt>
                <c:pt idx="2">
                  <c:v>39</c:v>
                </c:pt>
                <c:pt idx="3">
                  <c:v>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08-42DC-80B9-285996F4320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overlay val="0"/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5359768719729738"/>
          <c:y val="0.10185185185185185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Kontratuak_sexua_sektorea_mota!$A$69</c:f>
              <c:strCache>
                <c:ptCount val="1"/>
                <c:pt idx="0">
                  <c:v>Gipuzkoa</c:v>
                </c:pt>
              </c:strCache>
            </c:strRef>
          </c:tx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Kontratuak_sexua_sektorea_mota!$B$68:$E$68</c:f>
              <c:strCache>
                <c:ptCount val="4"/>
                <c:pt idx="0">
                  <c:v>Nekazaritza / Agricultura</c:v>
                </c:pt>
                <c:pt idx="1">
                  <c:v>Industria / Industria</c:v>
                </c:pt>
                <c:pt idx="2">
                  <c:v>Eraikuntza / Construcción</c:v>
                </c:pt>
                <c:pt idx="3">
                  <c:v>Zerbitzuak / Servicios</c:v>
                </c:pt>
              </c:strCache>
            </c:strRef>
          </c:cat>
          <c:val>
            <c:numRef>
              <c:f>Kontratuak_sexua_sektorea_mota!$B$69:$E$69</c:f>
              <c:numCache>
                <c:formatCode>_-* #,##0\ _€_-;\-* #,##0\ _€_-;_-* "-"??\ _€_-;_-@_-</c:formatCode>
                <c:ptCount val="4"/>
                <c:pt idx="0">
                  <c:v>124</c:v>
                </c:pt>
                <c:pt idx="1">
                  <c:v>3102</c:v>
                </c:pt>
                <c:pt idx="2">
                  <c:v>410</c:v>
                </c:pt>
                <c:pt idx="3">
                  <c:v>19092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EB-41FD-8E2C-5DEC3DC6E68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b="1"/>
            </a:pPr>
            <a:r>
              <a:rPr lang="es-ES" b="1"/>
              <a:t>Goierri </a:t>
            </a:r>
          </a:p>
        </c:rich>
      </c:tx>
      <c:layout>
        <c:manualLayout>
          <c:xMode val="edge"/>
          <c:yMode val="edge"/>
          <c:x val="0.12806031325457048"/>
          <c:y val="0.10112359550561797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D5E-423E-9779-3F855F9E630C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7D5E-423E-9779-3F855F9E630C}"/>
              </c:ext>
            </c:extLst>
          </c:dPt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7D5E-423E-9779-3F855F9E630C}"/>
                </c:ext>
              </c:extLst>
            </c:dLbl>
            <c:dLbl>
              <c:idx val="6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D5E-423E-9779-3F855F9E630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Kontratuak_ikasketak_lanbidea!$C$34:$I$34</c:f>
              <c:strCache>
                <c:ptCount val="7"/>
                <c:pt idx="0">
                  <c:v>Alfabetatu gabe/Sin alfabetizar</c:v>
                </c:pt>
                <c:pt idx="1">
                  <c:v>Lehen mailako ikasketak /Estudios primarios</c:v>
                </c:pt>
                <c:pt idx="2">
                  <c:v>Erdi mailako LH/FP Medio</c:v>
                </c:pt>
                <c:pt idx="3">
                  <c:v>DBH/ESO</c:v>
                </c:pt>
                <c:pt idx="4">
                  <c:v>Goi mailako LH/FP Superior</c:v>
                </c:pt>
                <c:pt idx="5">
                  <c:v>1. zikloko ikasketa unibertsitarioak/Estudios universitarios de primer ciclo</c:v>
                </c:pt>
                <c:pt idx="6">
                  <c:v>2. zikloko ikasketa unibertsitarioak/Estudios universitarios de segundo ciclo</c:v>
                </c:pt>
              </c:strCache>
            </c:strRef>
          </c:cat>
          <c:val>
            <c:numRef>
              <c:f>Kontratuak_ikasketak_lanbidea!$C$37:$I$37</c:f>
              <c:numCache>
                <c:formatCode>#,##0.00</c:formatCode>
                <c:ptCount val="7"/>
                <c:pt idx="0">
                  <c:v>1.9062748212867358</c:v>
                </c:pt>
                <c:pt idx="1">
                  <c:v>16.123907863383639</c:v>
                </c:pt>
                <c:pt idx="2">
                  <c:v>6.59253375694996</c:v>
                </c:pt>
                <c:pt idx="3">
                  <c:v>38.284352660841932</c:v>
                </c:pt>
                <c:pt idx="4">
                  <c:v>19.539316918189041</c:v>
                </c:pt>
                <c:pt idx="5">
                  <c:v>2.938840349483717</c:v>
                </c:pt>
                <c:pt idx="6">
                  <c:v>14.614773629864972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D5E-423E-9779-3F855F9E630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0354758830104027"/>
          <c:y val="0.20371367970510712"/>
          <c:w val="0.33239315497116156"/>
          <c:h val="0.71393339671994527"/>
        </c:manualLayout>
      </c:layout>
      <c:overlay val="0"/>
      <c:txPr>
        <a:bodyPr/>
        <a:lstStyle/>
        <a:p>
          <a:pPr>
            <a:defRPr sz="800"/>
          </a:pPr>
          <a:endParaRPr lang="es-E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62539493538917401"/>
          <c:y val="0.1235955056179775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9894219928790733"/>
          <c:y val="0.19188792993040768"/>
          <c:w val="0.41117031848098784"/>
          <c:h val="0.70847181002978232"/>
        </c:manualLayout>
      </c:layout>
      <c:pieChart>
        <c:varyColors val="1"/>
        <c:ser>
          <c:idx val="0"/>
          <c:order val="0"/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E9D-4FD9-9556-FDE6969D965A}"/>
              </c:ext>
            </c:extLst>
          </c:dPt>
          <c:dPt>
            <c:idx val="6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EE9D-4FD9-9556-FDE6969D965A}"/>
              </c:ext>
            </c:extLst>
          </c:dPt>
          <c:dLbls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EE9D-4FD9-9556-FDE6969D965A}"/>
                </c:ext>
              </c:extLst>
            </c:dLbl>
            <c:dLbl>
              <c:idx val="6"/>
              <c:layout>
                <c:manualLayout>
                  <c:x val="2.8158980127484065E-2"/>
                  <c:y val="1.900262467191601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9D-4FD9-9556-FDE6969D965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Kontratuak_ikasketak_lanbidea!$C$34:$I$34</c:f>
              <c:strCache>
                <c:ptCount val="7"/>
                <c:pt idx="0">
                  <c:v>Alfabetatu gabe/Sin alfabetizar</c:v>
                </c:pt>
                <c:pt idx="1">
                  <c:v>Lehen mailako ikasketak /Estudios primarios</c:v>
                </c:pt>
                <c:pt idx="2">
                  <c:v>Erdi mailako LH/FP Medio</c:v>
                </c:pt>
                <c:pt idx="3">
                  <c:v>DBH/ESO</c:v>
                </c:pt>
                <c:pt idx="4">
                  <c:v>Goi mailako LH/FP Superior</c:v>
                </c:pt>
                <c:pt idx="5">
                  <c:v>1. zikloko ikasketa unibertsitarioak/Estudios universitarios de primer ciclo</c:v>
                </c:pt>
                <c:pt idx="6">
                  <c:v>2. zikloko ikasketa unibertsitarioak/Estudios universitarios de segundo ciclo</c:v>
                </c:pt>
              </c:strCache>
            </c:strRef>
          </c:cat>
          <c:val>
            <c:numRef>
              <c:f>Kontratuak_ikasketak_lanbidea!$C$36:$I$36</c:f>
              <c:numCache>
                <c:formatCode>#,##0.00</c:formatCode>
                <c:ptCount val="7"/>
                <c:pt idx="0">
                  <c:v>2.1401575520240428</c:v>
                </c:pt>
                <c:pt idx="1">
                  <c:v>21.556395428259187</c:v>
                </c:pt>
                <c:pt idx="2">
                  <c:v>7.9777787896726018</c:v>
                </c:pt>
                <c:pt idx="3">
                  <c:v>45.020718546514274</c:v>
                </c:pt>
                <c:pt idx="4">
                  <c:v>9.8492782660170306</c:v>
                </c:pt>
                <c:pt idx="5">
                  <c:v>1.9489094303538088</c:v>
                </c:pt>
                <c:pt idx="6">
                  <c:v>11.506761987159054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E9D-4FD9-9556-FDE6969D965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Goierri </a:t>
            </a:r>
          </a:p>
        </c:rich>
      </c:tx>
      <c:layout>
        <c:manualLayout>
          <c:xMode val="edge"/>
          <c:yMode val="edge"/>
          <c:x val="0.17027611181275665"/>
          <c:y val="5.60193367230410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6254704558077462"/>
          <c:y val="0.19113548286235288"/>
          <c:w val="0.35465948166521538"/>
          <c:h val="0.763730026027385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49-4517-BFD1-173A748BE4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449-4517-BFD1-173A748BE4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49-4517-BFD1-173A748BE4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449-4517-BFD1-173A748BE42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449-4517-BFD1-173A748BE42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449-4517-BFD1-173A748BE42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449-4517-BFD1-173A748BE42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449-4517-BFD1-173A748BE42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449-4517-BFD1-173A748BE42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449-4517-BFD1-173A748BE42C}"/>
              </c:ext>
            </c:extLst>
          </c:dPt>
          <c:dLbls>
            <c:dLbl>
              <c:idx val="6"/>
              <c:layout>
                <c:manualLayout>
                  <c:x val="-1.1415860176060328E-2"/>
                  <c:y val="3.2189185203234309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449-4517-BFD1-173A748BE42C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2449-4517-BFD1-173A748BE42C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2449-4517-BFD1-173A748BE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Kontratuak_ikasketak_lanbidea!$C$17:$L$17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Kontratuak_ikasketak_lanbidea!$C$20:$L$20</c:f>
              <c:numCache>
                <c:formatCode>0.00</c:formatCode>
                <c:ptCount val="10"/>
                <c:pt idx="0">
                  <c:v>0.20684798873338617</c:v>
                </c:pt>
                <c:pt idx="1">
                  <c:v>12.811372238359301</c:v>
                </c:pt>
                <c:pt idx="2">
                  <c:v>12.639732417920957</c:v>
                </c:pt>
                <c:pt idx="3">
                  <c:v>4.6342751518352259</c:v>
                </c:pt>
                <c:pt idx="4">
                  <c:v>31.4628993926591</c:v>
                </c:pt>
                <c:pt idx="5">
                  <c:v>0.38728985124548893</c:v>
                </c:pt>
                <c:pt idx="6">
                  <c:v>5.1976058445559374</c:v>
                </c:pt>
                <c:pt idx="7">
                  <c:v>8.30472669659361</c:v>
                </c:pt>
                <c:pt idx="8">
                  <c:v>24.355250418097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449-4517-BFD1-173A748BE42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54962878957709704"/>
          <c:y val="7.5421927007727388E-2"/>
          <c:w val="0.43840873316848328"/>
          <c:h val="0.924578072992272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7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s-ES" sz="1200" b="1" i="0" u="none" strike="noStrike" baseline="0">
                <a:solidFill>
                  <a:srgbClr val="000000"/>
                </a:solidFill>
                <a:latin typeface="Calibri"/>
                <a:cs typeface="Calibri"/>
              </a:rPr>
              <a:t>Gipuzkoa </a:t>
            </a:r>
          </a:p>
        </c:rich>
      </c:tx>
      <c:layout>
        <c:manualLayout>
          <c:xMode val="edge"/>
          <c:yMode val="edge"/>
          <c:x val="0.56342760726337793"/>
          <c:y val="5.60608461706869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7D-414C-98B7-2E07068267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7D-414C-98B7-2E07068267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17D-414C-98B7-2E07068267A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17D-414C-98B7-2E07068267A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17D-414C-98B7-2E07068267A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17D-414C-98B7-2E07068267A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17D-414C-98B7-2E07068267A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17D-414C-98B7-2E07068267A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17D-414C-98B7-2E07068267A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17D-414C-98B7-2E07068267AD}"/>
              </c:ext>
            </c:extLst>
          </c:dPt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C17D-414C-98B7-2E07068267AD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C17D-414C-98B7-2E07068267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Kontratuak_ikasketak_lanbidea!$C$17:$L$17</c:f>
              <c:strCache>
                <c:ptCount val="10"/>
                <c:pt idx="0">
                  <c:v>Enpresa Zuz. eta Adm. Publikoak /Dir. empresas y Adm. Públicas</c:v>
                </c:pt>
                <c:pt idx="1">
                  <c:v>Teknikari eta profesional zientifiko eta intelektuala/Técnicos y profesionales científicos e intelectuales</c:v>
                </c:pt>
                <c:pt idx="2">
                  <c:v>Laguntzako teknikariak eta profesionalak/Técnicos y profesionales de apoyo</c:v>
                </c:pt>
                <c:pt idx="3">
                  <c:v>Administrariak/Administrativos</c:v>
                </c:pt>
                <c:pt idx="4">
                  <c:v>Jatetxeetako, zerbitzu pertsonaletako eta babes-zerbitzuetako langileak eta dendetako saltzaileak/Trabajadores de servicios de restauración, personales, protección y vendedores de comercio</c:v>
                </c:pt>
                <c:pt idx="5">
                  <c:v>Nekazaritzako eta arrantzako langile kualifikatuak/Trabajadores cualificados en agricultura y en pesca</c:v>
                </c:pt>
                <c:pt idx="6">
                  <c:v>Artisauak eta manufaktura-industrietako, eraikuntzako eta meatzaritzako langile kualifikatuak/Artesanos y trabajadores cualificados de industrias manufactureras, la construcción y la minería</c:v>
                </c:pt>
                <c:pt idx="7">
                  <c:v>Instalazioetako eta makinetako eragileak, muntatzaileak/Operadores de maquinaria e instalaciones, montadores</c:v>
                </c:pt>
                <c:pt idx="8">
                  <c:v>Berezitasunik gabeko langileak/Trabajadores no cualificados</c:v>
                </c:pt>
                <c:pt idx="9">
                  <c:v>Indar armatuak/Fuerzas Armadas</c:v>
                </c:pt>
              </c:strCache>
            </c:strRef>
          </c:cat>
          <c:val>
            <c:numRef>
              <c:f>Kontratuak_ikasketak_lanbidea!$C$19:$L$19</c:f>
              <c:numCache>
                <c:formatCode>0.00</c:formatCode>
                <c:ptCount val="10"/>
                <c:pt idx="0">
                  <c:v>0.23727954996867379</c:v>
                </c:pt>
                <c:pt idx="1">
                  <c:v>13.39962941733207</c:v>
                </c:pt>
                <c:pt idx="2">
                  <c:v>12.642467707319675</c:v>
                </c:pt>
                <c:pt idx="3">
                  <c:v>5.0428569524241169</c:v>
                </c:pt>
                <c:pt idx="4">
                  <c:v>30.371782395990245</c:v>
                </c:pt>
                <c:pt idx="5">
                  <c:v>0.3945772291613901</c:v>
                </c:pt>
                <c:pt idx="6">
                  <c:v>5.6840449498113763</c:v>
                </c:pt>
                <c:pt idx="7">
                  <c:v>6.8157884212911748</c:v>
                </c:pt>
                <c:pt idx="8">
                  <c:v>25.411573376701281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17D-414C-98B7-2E07068267A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7413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294" y="0"/>
            <a:ext cx="2945862" cy="497413"/>
          </a:xfrm>
          <a:prstGeom prst="rect">
            <a:avLst/>
          </a:prstGeom>
        </p:spPr>
        <p:txBody>
          <a:bodyPr vert="horz" lIns="91424" tIns="45711" rIns="91424" bIns="4571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419C94-3070-344B-BC5B-95FDD5332498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1" rIns="91424" bIns="45711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64" y="4715408"/>
            <a:ext cx="5438748" cy="4467471"/>
          </a:xfrm>
          <a:prstGeom prst="rect">
            <a:avLst/>
          </a:prstGeom>
        </p:spPr>
        <p:txBody>
          <a:bodyPr vert="horz" lIns="91424" tIns="45711" rIns="91424" bIns="45711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275"/>
            <a:ext cx="2945862" cy="497412"/>
          </a:xfrm>
          <a:prstGeom prst="rect">
            <a:avLst/>
          </a:prstGeom>
        </p:spPr>
        <p:txBody>
          <a:bodyPr vert="horz" lIns="91424" tIns="45711" rIns="91424" bIns="4571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294" y="9429275"/>
            <a:ext cx="2945862" cy="497412"/>
          </a:xfrm>
          <a:prstGeom prst="rect">
            <a:avLst/>
          </a:prstGeom>
        </p:spPr>
        <p:txBody>
          <a:bodyPr vert="horz" wrap="square" lIns="91424" tIns="45711" rIns="91424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E845794-DA2C-2E4B-A1DA-C40C0990E64D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089553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8EFBA1B-26B4-FD4E-8725-BE3633BA327C}" type="slidenum">
              <a:rPr lang="es-ES" altLang="x-none">
                <a:latin typeface="Calibri" charset="0"/>
              </a:rPr>
              <a:pPr eaLnBrk="1" hangingPunct="1"/>
              <a:t>1</a:t>
            </a:fld>
            <a:endParaRPr lang="es-ES" altLang="x-none">
              <a:latin typeface="Calibri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72BA5A4-7BE1-5840-AD93-844517BA4D23}" type="slidenum">
              <a:rPr lang="es-ES" altLang="x-none">
                <a:latin typeface="Calibri" charset="0"/>
              </a:rPr>
              <a:pPr eaLnBrk="1" hangingPunct="1"/>
              <a:t>2</a:t>
            </a:fld>
            <a:endParaRPr lang="es-ES" altLang="x-none">
              <a:latin typeface="Calibri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49F5342-6197-0049-A044-E5610E16B1B7}" type="slidenum">
              <a:rPr lang="es-ES" altLang="x-none">
                <a:latin typeface="Calibri" charset="0"/>
              </a:rPr>
              <a:pPr eaLnBrk="1" hangingPunct="1"/>
              <a:t>3</a:t>
            </a:fld>
            <a:endParaRPr lang="es-ES" altLang="x-none">
              <a:latin typeface="Calibri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2293E3A-E964-F94D-A3C8-1CB6A0974AA0}" type="slidenum">
              <a:rPr lang="es-ES" altLang="x-none">
                <a:latin typeface="Calibri" charset="0"/>
              </a:rPr>
              <a:pPr eaLnBrk="1" hangingPunct="1"/>
              <a:t>4</a:t>
            </a:fld>
            <a:endParaRPr lang="es-ES" altLang="x-none">
              <a:latin typeface="Calibri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D5D296C-EC47-244C-9A74-68F92608CFF3}" type="slidenum">
              <a:rPr lang="es-ES" altLang="x-none">
                <a:latin typeface="Calibri" charset="0"/>
              </a:rPr>
              <a:pPr eaLnBrk="1" hangingPunct="1"/>
              <a:t>5</a:t>
            </a:fld>
            <a:endParaRPr lang="es-ES" altLang="x-none">
              <a:latin typeface="Calibri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FAC0F18-719B-1846-83C9-4C1C9AB78083}" type="slidenum">
              <a:rPr lang="es-ES" altLang="x-none">
                <a:latin typeface="Calibri" charset="0"/>
              </a:rPr>
              <a:pPr eaLnBrk="1" hangingPunct="1"/>
              <a:t>6</a:t>
            </a:fld>
            <a:endParaRPr lang="es-ES" altLang="x-none">
              <a:latin typeface="Calibri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FAC0F18-719B-1846-83C9-4C1C9AB78083}" type="slidenum">
              <a:rPr lang="es-ES" altLang="x-none">
                <a:latin typeface="Calibri" charset="0"/>
              </a:rPr>
              <a:pPr eaLnBrk="1" hangingPunct="1"/>
              <a:t>7</a:t>
            </a:fld>
            <a:endParaRPr lang="es-ES" altLang="x-none">
              <a:latin typeface="Calibri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2CBF346-DDA7-114F-82E5-882EF0525D26}" type="slidenum">
              <a:rPr lang="es-ES" altLang="x-none">
                <a:latin typeface="Calibri" charset="0"/>
              </a:rPr>
              <a:pPr eaLnBrk="1" hangingPunct="1"/>
              <a:t>8</a:t>
            </a:fld>
            <a:endParaRPr lang="es-ES" altLang="x-none">
              <a:latin typeface="Calibri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BF92CB9-DA40-7841-BCC3-9E3B99FB2E61}" type="slidenum">
              <a:rPr lang="es-ES" altLang="x-none">
                <a:latin typeface="Calibri" charset="0"/>
              </a:rPr>
              <a:pPr eaLnBrk="1" hangingPunct="1"/>
              <a:t>9</a:t>
            </a:fld>
            <a:endParaRPr lang="es-ES" altLang="x-none">
              <a:latin typeface="Calibri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3947B6C-C5F2-2348-B044-C7553C886680}" type="slidenum">
              <a:rPr lang="es-ES" altLang="x-none">
                <a:latin typeface="Calibri" charset="0"/>
              </a:rPr>
              <a:pPr eaLnBrk="1" hangingPunct="1"/>
              <a:t>10</a:t>
            </a:fld>
            <a:endParaRPr lang="es-ES" altLang="x-none">
              <a:latin typeface="Calibri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5F0091F-B07F-6F4E-9696-EFAA4A9470D4}" type="slidenum">
              <a:rPr lang="es-ES" altLang="x-none">
                <a:latin typeface="Calibri" charset="0"/>
              </a:rPr>
              <a:pPr eaLnBrk="1" hangingPunct="1"/>
              <a:t>11</a:t>
            </a:fld>
            <a:endParaRPr lang="es-ES" altLang="x-none">
              <a:latin typeface="Calibri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14CB904-5868-A541-A894-62CE9F3F4754}" type="slidenum">
              <a:rPr lang="es-ES" altLang="x-none">
                <a:latin typeface="Calibri" charset="0"/>
              </a:rPr>
              <a:pPr eaLnBrk="1" hangingPunct="1"/>
              <a:t>12</a:t>
            </a:fld>
            <a:endParaRPr lang="es-ES" altLang="x-none">
              <a:latin typeface="Calibri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6999ABD-2D36-BB49-B3B1-2EF511DA5C48}" type="slidenum">
              <a:rPr lang="es-ES" altLang="x-none">
                <a:latin typeface="Calibri" charset="0"/>
              </a:rPr>
              <a:pPr eaLnBrk="1" hangingPunct="1"/>
              <a:t>13</a:t>
            </a:fld>
            <a:endParaRPr lang="es-ES" altLang="x-none">
              <a:latin typeface="Calibri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EDEBB7D-8849-7044-8C87-52C257482684}" type="slidenum">
              <a:rPr lang="es-ES" altLang="x-none">
                <a:latin typeface="Calibri" charset="0"/>
              </a:rPr>
              <a:pPr eaLnBrk="1" hangingPunct="1"/>
              <a:t>14</a:t>
            </a:fld>
            <a:endParaRPr lang="es-ES" altLang="x-none">
              <a:latin typeface="Calibri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BD98C60-0549-5B42-A8C4-E9C77B566162}" type="slidenum">
              <a:rPr lang="es-ES" altLang="x-none">
                <a:latin typeface="Calibri" charset="0"/>
              </a:rPr>
              <a:pPr eaLnBrk="1" hangingPunct="1"/>
              <a:t>15</a:t>
            </a:fld>
            <a:endParaRPr lang="es-ES" altLang="x-none">
              <a:latin typeface="Calibri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2831EAF-0C1B-DD44-B0F5-2153248E5305}" type="slidenum">
              <a:rPr lang="es-ES" altLang="x-none">
                <a:latin typeface="Calibri" charset="0"/>
              </a:rPr>
              <a:pPr eaLnBrk="1" hangingPunct="1"/>
              <a:t>16</a:t>
            </a:fld>
            <a:endParaRPr lang="es-ES" altLang="x-none">
              <a:latin typeface="Calibri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896D1F5-DBE9-3F4A-9843-4D3329656B04}" type="slidenum">
              <a:rPr lang="es-ES" altLang="x-none">
                <a:latin typeface="Calibri" charset="0"/>
              </a:rPr>
              <a:pPr eaLnBrk="1" hangingPunct="1"/>
              <a:t>17</a:t>
            </a:fld>
            <a:endParaRPr lang="es-ES" altLang="x-none">
              <a:latin typeface="Calibri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16725" indent="-275664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02656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543717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1984779" indent="-22053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425841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866902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307965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749026" indent="-2205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91E11A8-1B0E-8047-BC3E-8AC9391AA6FA}" type="slidenum">
              <a:rPr lang="es-ES" altLang="x-none">
                <a:latin typeface="Calibri" charset="0"/>
              </a:rPr>
              <a:pPr eaLnBrk="1" hangingPunct="1"/>
              <a:t>18</a:t>
            </a:fld>
            <a:endParaRPr lang="es-ES" altLang="x-none">
              <a:latin typeface="Calibri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D1A6C-B156-7F4D-8F4C-9F2D635991CD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D226C-A0E9-C943-AE6F-55CA130CC1A2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5284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10BB4-22DD-CB49-A517-52B2A0DC1278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D27AA-234E-9743-9042-F503465C91DF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04007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87742-E964-EB40-A24D-FDF98D2003AE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680F2-8EA0-6247-9133-3783986A04F1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761153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A84C5-11B9-C04D-9E81-E8A91DEED05F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350E3-F70B-6F4A-AA69-4873EE6D4272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53478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119DF-9A35-4B45-B170-9306FE96717E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A66FF-4EAF-7549-B6AE-D104E30C4A97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385407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4BFF5-8F3B-884C-84A4-B2D4B25518E3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E14F2-DBFF-5A47-A961-F8CD17721E5F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72648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34903-EA1D-E044-A5A6-BCC9D34ACC23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92C42-2023-8C46-AA3F-DBDC0C534D5B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57141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8D17E-2FC2-AC47-B256-72B246CFCD3C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7043D8-D633-0A42-A24A-09A7EC72ABB9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1037157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82520-91C2-6546-BF22-9070DD3B66BA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0B8359-59DE-2A48-A330-AAB16A2213B6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37910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A1B29-F464-A24F-807D-2FEE934A5354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5030DC-DD52-5345-AA30-A31589BBE808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2484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E6D86-1669-474B-BB58-E761AAFC9F4B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8E66A-5E15-AE4A-B7C0-9A70F8D3EDB8}" type="slidenum">
              <a:rPr lang="es-ES" altLang="x-none"/>
              <a:pPr/>
              <a:t>‹Nº›</a:t>
            </a:fld>
            <a:endParaRPr lang="es-ES" altLang="x-none"/>
          </a:p>
        </p:txBody>
      </p:sp>
    </p:spTree>
    <p:extLst>
      <p:ext uri="{BB962C8B-B14F-4D97-AF65-F5344CB8AC3E}">
        <p14:creationId xmlns:p14="http://schemas.microsoft.com/office/powerpoint/2010/main" val="98566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8F7C07E-7FC6-B34A-9643-4EA474C2B8AB}" type="datetimeFigureOut">
              <a:rPr lang="es-ES"/>
              <a:pPr>
                <a:defRPr/>
              </a:pPr>
              <a:t>15/07/2025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FAFD23E5-8BB5-FB4F-AE65-E7F59B20554E}" type="slidenum">
              <a:rPr lang="es-ES" altLang="x-none"/>
              <a:pPr/>
              <a:t>‹Nº›</a:t>
            </a:fld>
            <a:endParaRPr lang="es-E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7031" y="476672"/>
            <a:ext cx="8389938" cy="2293938"/>
          </a:xfrm>
        </p:spPr>
        <p:txBody>
          <a:bodyPr/>
          <a:lstStyle/>
          <a:p>
            <a: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  <a:t>Lan merkatuaren bilakaera</a:t>
            </a:r>
            <a:b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  <a:t>2025eko Uztaila</a:t>
            </a:r>
            <a:br>
              <a:rPr lang="eu-ES" altLang="es-ES" sz="3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  <a:t>(Iturria: Hiri Behatokia. Garapen, </a:t>
            </a:r>
            <a:b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</a:br>
            <a:r>
              <a:rPr lang="eu-ES" altLang="es-ES" sz="1600" b="1" dirty="0">
                <a:solidFill>
                  <a:srgbClr val="FF0000"/>
                </a:solidFill>
                <a:latin typeface="Century Gothic" charset="0"/>
              </a:rPr>
              <a:t>2025eko Ekaineko </a:t>
            </a:r>
            <a:r>
              <a:rPr lang="eu-ES" altLang="es-ES" sz="1600" b="1" dirty="0">
                <a:solidFill>
                  <a:srgbClr val="336699"/>
                </a:solidFill>
                <a:latin typeface="Century Gothic" charset="0"/>
              </a:rPr>
              <a:t>datuak)</a:t>
            </a:r>
            <a:endParaRPr lang="eu-ES" altLang="es-ES" b="1" dirty="0">
              <a:solidFill>
                <a:srgbClr val="336699"/>
              </a:solidFill>
              <a:latin typeface="Century Gothic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77031" y="3068960"/>
            <a:ext cx="8389938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Evolución del mercado laboral</a:t>
            </a:r>
            <a:b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</a:br>
            <a:r>
              <a:rPr lang="es-ES" sz="3600" b="1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Julio 2025</a:t>
            </a:r>
          </a:p>
          <a:p>
            <a:pPr algn="ctr">
              <a:defRPr/>
            </a:pP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(fuente: Observatorio Urbano. </a:t>
            </a:r>
            <a:r>
              <a:rPr lang="es-ES" sz="1600" dirty="0" err="1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Garapen</a:t>
            </a: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, </a:t>
            </a:r>
          </a:p>
          <a:p>
            <a:pPr algn="ctr">
              <a:defRPr/>
            </a:pP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Datos a </a:t>
            </a:r>
            <a:r>
              <a:rPr lang="es-ES" sz="1600" b="1" dirty="0">
                <a:solidFill>
                  <a:srgbClr val="FF0000"/>
                </a:solidFill>
                <a:latin typeface="Century Gothic" pitchFamily="34" charset="0"/>
                <a:ea typeface="+mj-ea"/>
                <a:cs typeface="+mj-cs"/>
              </a:rPr>
              <a:t>junio de 2025</a:t>
            </a:r>
            <a:r>
              <a:rPr lang="es-ES" sz="1600" dirty="0">
                <a:solidFill>
                  <a:srgbClr val="336699"/>
                </a:solidFill>
                <a:latin typeface="Century Gothic" pitchFamily="34" charset="0"/>
                <a:ea typeface="+mj-ea"/>
                <a:cs typeface="+mj-cs"/>
              </a:rPr>
              <a:t>)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95" y="5661248"/>
            <a:ext cx="2412000" cy="88550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691530" y="2565400"/>
            <a:ext cx="5761038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4400" b="1" dirty="0">
                <a:solidFill>
                  <a:srgbClr val="336699"/>
                </a:solidFill>
                <a:latin typeface="+mn-lt"/>
                <a:ea typeface="+mn-ea"/>
              </a:rPr>
              <a:t>LANGABEZIA / DESEMPLEO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1331168" y="2492375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1331168" y="4076700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1575533-D4E5-6481-D2D1-E63FAA4E7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5" y="936625"/>
            <a:ext cx="8959850" cy="49847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9F0BC99B-FD4A-4DB8-91BE-99BBA7E444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5533658"/>
              </p:ext>
            </p:extLst>
          </p:nvPr>
        </p:nvGraphicFramePr>
        <p:xfrm>
          <a:off x="36496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4 Gráfico">
            <a:extLst>
              <a:ext uri="{FF2B5EF4-FFF2-40B4-BE49-F238E27FC236}">
                <a16:creationId xmlns:a16="http://schemas.microsoft.com/office/drawing/2014/main" id="{471D9A13-45E5-4881-95F5-7E2F5D5DED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3592185"/>
              </p:ext>
            </p:extLst>
          </p:nvPr>
        </p:nvGraphicFramePr>
        <p:xfrm>
          <a:off x="36496" y="981000"/>
          <a:ext cx="9000000" cy="48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EBE6694F-E5DB-477B-8987-9023916AFC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108786"/>
              </p:ext>
            </p:extLst>
          </p:nvPr>
        </p:nvGraphicFramePr>
        <p:xfrm>
          <a:off x="35496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256DE52D-A042-451A-A593-7BD79C00E7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8989103"/>
              </p:ext>
            </p:extLst>
          </p:nvPr>
        </p:nvGraphicFramePr>
        <p:xfrm>
          <a:off x="36496" y="1556792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1590451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2 Gráfico">
            <a:extLst>
              <a:ext uri="{FF2B5EF4-FFF2-40B4-BE49-F238E27FC236}">
                <a16:creationId xmlns:a16="http://schemas.microsoft.com/office/drawing/2014/main" id="{6BCE364D-24E0-454C-B016-8E83162D05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620281"/>
              </p:ext>
            </p:extLst>
          </p:nvPr>
        </p:nvGraphicFramePr>
        <p:xfrm>
          <a:off x="72000" y="1575000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D273D308-E023-490F-942E-57F46881A7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42534"/>
              </p:ext>
            </p:extLst>
          </p:nvPr>
        </p:nvGraphicFramePr>
        <p:xfrm>
          <a:off x="35496" y="1556792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539750" y="620688"/>
            <a:ext cx="80645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 , COMPARATIVA CON GIPUZKOA</a:t>
            </a:r>
          </a:p>
        </p:txBody>
      </p:sp>
      <p:sp>
        <p:nvSpPr>
          <p:cNvPr id="10244" name="10 Rectángulo"/>
          <p:cNvSpPr>
            <a:spLocks noChangeArrowheads="1"/>
          </p:cNvSpPr>
          <p:nvPr/>
        </p:nvSpPr>
        <p:spPr bwMode="auto">
          <a:xfrm>
            <a:off x="1979613" y="1339826"/>
            <a:ext cx="4572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adinaren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endParaRPr lang="es-ES" altLang="es-ES" sz="1600" b="1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la edad (%)</a:t>
            </a:r>
          </a:p>
        </p:txBody>
      </p:sp>
      <p:sp>
        <p:nvSpPr>
          <p:cNvPr id="10245" name="11 Rectángulo"/>
          <p:cNvSpPr>
            <a:spLocks noChangeArrowheads="1"/>
          </p:cNvSpPr>
          <p:nvPr/>
        </p:nvSpPr>
        <p:spPr bwMode="auto">
          <a:xfrm>
            <a:off x="2195513" y="3861048"/>
            <a:ext cx="4572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sektorearen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endParaRPr lang="es-ES" altLang="es-ES" sz="1600" b="1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el sector (%)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6" name="1 Gráfico">
            <a:extLst>
              <a:ext uri="{FF2B5EF4-FFF2-40B4-BE49-F238E27FC236}">
                <a16:creationId xmlns:a16="http://schemas.microsoft.com/office/drawing/2014/main" id="{D9CDC329-B8EB-4A62-8F8A-846E4E11D7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3984253"/>
              </p:ext>
            </p:extLst>
          </p:nvPr>
        </p:nvGraphicFramePr>
        <p:xfrm>
          <a:off x="34925" y="1369906"/>
          <a:ext cx="4876800" cy="265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2 Gráfico">
            <a:extLst>
              <a:ext uri="{FF2B5EF4-FFF2-40B4-BE49-F238E27FC236}">
                <a16:creationId xmlns:a16="http://schemas.microsoft.com/office/drawing/2014/main" id="{C00A3DEC-ADFF-45AB-B877-77EBC98E5D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776394"/>
              </p:ext>
            </p:extLst>
          </p:nvPr>
        </p:nvGraphicFramePr>
        <p:xfrm>
          <a:off x="5796136" y="1340768"/>
          <a:ext cx="3960440" cy="3034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1 Gráfico">
            <a:extLst>
              <a:ext uri="{FF2B5EF4-FFF2-40B4-BE49-F238E27FC236}">
                <a16:creationId xmlns:a16="http://schemas.microsoft.com/office/drawing/2014/main" id="{E2B61998-5795-4B40-B5CD-F8ADF2ED64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850914"/>
              </p:ext>
            </p:extLst>
          </p:nvPr>
        </p:nvGraphicFramePr>
        <p:xfrm>
          <a:off x="127248" y="4149080"/>
          <a:ext cx="4876800" cy="265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2 Gráfico">
            <a:extLst>
              <a:ext uri="{FF2B5EF4-FFF2-40B4-BE49-F238E27FC236}">
                <a16:creationId xmlns:a16="http://schemas.microsoft.com/office/drawing/2014/main" id="{FDABBAA9-C91D-431C-B373-510BFF6424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9244109"/>
              </p:ext>
            </p:extLst>
          </p:nvPr>
        </p:nvGraphicFramePr>
        <p:xfrm>
          <a:off x="5049837" y="4149080"/>
          <a:ext cx="4371975" cy="264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684213" y="768350"/>
            <a:ext cx="77755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GOIERRI, COMPARATIVA CON GIPUZKOA</a:t>
            </a:r>
          </a:p>
        </p:txBody>
      </p:sp>
      <p:sp>
        <p:nvSpPr>
          <p:cNvPr id="11268" name="9 Rectángulo"/>
          <p:cNvSpPr>
            <a:spLocks noChangeArrowheads="1"/>
          </p:cNvSpPr>
          <p:nvPr/>
        </p:nvSpPr>
        <p:spPr bwMode="auto">
          <a:xfrm>
            <a:off x="1331515" y="1489075"/>
            <a:ext cx="70107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(%)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ikasketa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mailaren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. </a:t>
            </a: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los estudios (%).</a:t>
            </a:r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1 Gráfico">
            <a:extLst>
              <a:ext uri="{FF2B5EF4-FFF2-40B4-BE49-F238E27FC236}">
                <a16:creationId xmlns:a16="http://schemas.microsoft.com/office/drawing/2014/main" id="{9F1CBE7B-ACE3-4801-A5F1-EA61A3A90D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932704"/>
              </p:ext>
            </p:extLst>
          </p:nvPr>
        </p:nvGraphicFramePr>
        <p:xfrm>
          <a:off x="21828" y="2132856"/>
          <a:ext cx="5702300" cy="3248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2 Gráfico">
            <a:extLst>
              <a:ext uri="{FF2B5EF4-FFF2-40B4-BE49-F238E27FC236}">
                <a16:creationId xmlns:a16="http://schemas.microsoft.com/office/drawing/2014/main" id="{BAFEE2EB-0AB0-4538-ACEB-2826207F10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542960"/>
              </p:ext>
            </p:extLst>
          </p:nvPr>
        </p:nvGraphicFramePr>
        <p:xfrm>
          <a:off x="4174157" y="2132856"/>
          <a:ext cx="6086475" cy="3236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684213" y="727050"/>
            <a:ext cx="77755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LANGABEZIAREN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DEL PARO DE GOIERRI, COMPARATIVA CON GIPUZKOA</a:t>
            </a:r>
          </a:p>
        </p:txBody>
      </p:sp>
      <p:sp>
        <p:nvSpPr>
          <p:cNvPr id="12292" name="11 Rectángulo"/>
          <p:cNvSpPr>
            <a:spLocks noChangeArrowheads="1"/>
          </p:cNvSpPr>
          <p:nvPr/>
        </p:nvSpPr>
        <p:spPr bwMode="auto">
          <a:xfrm>
            <a:off x="1187624" y="1481257"/>
            <a:ext cx="7154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(%)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Langabetu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banaketa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lanbidearen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 </a:t>
            </a:r>
            <a:r>
              <a:rPr lang="es-ES" altLang="es-ES" sz="1600" b="1" dirty="0" err="1">
                <a:solidFill>
                  <a:srgbClr val="336699"/>
                </a:solidFill>
                <a:latin typeface="Calibri" charset="0"/>
              </a:rPr>
              <a:t>arabera</a:t>
            </a:r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. 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 eaLnBrk="1" hangingPunct="1"/>
            <a:r>
              <a:rPr lang="es-ES" altLang="es-ES" sz="1600" b="1" dirty="0">
                <a:solidFill>
                  <a:srgbClr val="336699"/>
                </a:solidFill>
                <a:latin typeface="Calibri" charset="0"/>
              </a:rPr>
              <a:t>Distribución del paro según la ocupación (%). </a:t>
            </a: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4" name="3 Gráfico">
            <a:extLst>
              <a:ext uri="{FF2B5EF4-FFF2-40B4-BE49-F238E27FC236}">
                <a16:creationId xmlns:a16="http://schemas.microsoft.com/office/drawing/2014/main" id="{B2E454E9-DE8E-44B2-B806-F935B7BB87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1792997"/>
              </p:ext>
            </p:extLst>
          </p:nvPr>
        </p:nvGraphicFramePr>
        <p:xfrm>
          <a:off x="-324544" y="1999208"/>
          <a:ext cx="6162674" cy="330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3 Gráfico">
            <a:extLst>
              <a:ext uri="{FF2B5EF4-FFF2-40B4-BE49-F238E27FC236}">
                <a16:creationId xmlns:a16="http://schemas.microsoft.com/office/drawing/2014/main" id="{131A291A-D599-4DEF-8531-CD7AEC0F6F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835233"/>
              </p:ext>
            </p:extLst>
          </p:nvPr>
        </p:nvGraphicFramePr>
        <p:xfrm>
          <a:off x="4777283" y="1983333"/>
          <a:ext cx="5267325" cy="331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691481" y="2548221"/>
            <a:ext cx="5761038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4400" b="1" dirty="0">
                <a:solidFill>
                  <a:srgbClr val="336699"/>
                </a:solidFill>
                <a:latin typeface="+mn-lt"/>
                <a:ea typeface="+mn-ea"/>
              </a:rPr>
              <a:t>KONTRATAZIOAK / CONTRATACIONES</a:t>
            </a:r>
          </a:p>
        </p:txBody>
      </p:sp>
      <p:cxnSp>
        <p:nvCxnSpPr>
          <p:cNvPr id="9" name="8 Conector recto"/>
          <p:cNvCxnSpPr/>
          <p:nvPr/>
        </p:nvCxnSpPr>
        <p:spPr>
          <a:xfrm>
            <a:off x="1295400" y="2492375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>
            <a:off x="1295400" y="4076700"/>
            <a:ext cx="65532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9 CuadroTexto"/>
          <p:cNvSpPr txBox="1">
            <a:spLocks noChangeArrowheads="1"/>
          </p:cNvSpPr>
          <p:nvPr/>
        </p:nvSpPr>
        <p:spPr bwMode="auto">
          <a:xfrm>
            <a:off x="5652120" y="2636912"/>
            <a:ext cx="194468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s-ES" altLang="es-ES" b="1" dirty="0">
                <a:solidFill>
                  <a:srgbClr val="336699"/>
                </a:solidFill>
              </a:rPr>
              <a:t>Goierri: 1.283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4544369"/>
              </p:ext>
            </p:extLst>
          </p:nvPr>
        </p:nvGraphicFramePr>
        <p:xfrm>
          <a:off x="35496" y="1935363"/>
          <a:ext cx="9000000" cy="37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2" name="2 Gráfico">
            <a:extLst>
              <a:ext uri="{FF2B5EF4-FFF2-40B4-BE49-F238E27FC236}">
                <a16:creationId xmlns:a16="http://schemas.microsoft.com/office/drawing/2014/main" id="{4EFAFCD8-B8A0-41A9-A753-F132A0A55C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545989"/>
              </p:ext>
            </p:extLst>
          </p:nvPr>
        </p:nvGraphicFramePr>
        <p:xfrm>
          <a:off x="35496" y="620688"/>
          <a:ext cx="90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3 Gráfico">
            <a:extLst>
              <a:ext uri="{FF2B5EF4-FFF2-40B4-BE49-F238E27FC236}">
                <a16:creationId xmlns:a16="http://schemas.microsoft.com/office/drawing/2014/main" id="{924875C6-AA4F-4485-A5F5-7F08E8AE1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1973445"/>
              </p:ext>
            </p:extLst>
          </p:nvPr>
        </p:nvGraphicFramePr>
        <p:xfrm>
          <a:off x="35496" y="3645024"/>
          <a:ext cx="90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239713" y="692150"/>
            <a:ext cx="88217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 , COMPARATIVA CON GIPUZKOA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484438" y="1412875"/>
            <a:ext cx="3887787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sexuaren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el sexo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2555875" y="3933825"/>
            <a:ext cx="388778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motaren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la tipología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10" name="9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3" name="3 Gráfico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820620"/>
              </p:ext>
            </p:extLst>
          </p:nvPr>
        </p:nvGraphicFramePr>
        <p:xfrm>
          <a:off x="539552" y="1393745"/>
          <a:ext cx="3525157" cy="2683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9 Gráfico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987874"/>
              </p:ext>
            </p:extLst>
          </p:nvPr>
        </p:nvGraphicFramePr>
        <p:xfrm>
          <a:off x="6072245" y="1431752"/>
          <a:ext cx="2388187" cy="2645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14 Gráfico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789447"/>
              </p:ext>
            </p:extLst>
          </p:nvPr>
        </p:nvGraphicFramePr>
        <p:xfrm>
          <a:off x="107504" y="4197176"/>
          <a:ext cx="4868182" cy="261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15 Gráfico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754038"/>
              </p:ext>
            </p:extLst>
          </p:nvPr>
        </p:nvGraphicFramePr>
        <p:xfrm>
          <a:off x="5655904" y="4206247"/>
          <a:ext cx="3164568" cy="2607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1691680" y="3780329"/>
            <a:ext cx="55633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(%)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ikasketa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mailaren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.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/ Contrataciones según los estudios (%)</a:t>
            </a:r>
            <a:endParaRPr lang="es-ES" sz="1600" dirty="0">
              <a:solidFill>
                <a:srgbClr val="336699"/>
              </a:solidFill>
              <a:latin typeface="+mn-lt"/>
              <a:ea typeface="+mn-ea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388" y="623888"/>
            <a:ext cx="88201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GOIERRI, COMPARATIVA CON GIPUZKOA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411413" y="1196752"/>
            <a:ext cx="3960812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sektorearen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 </a:t>
            </a: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/ Contrataciones según el sector (%)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8" name="10 Gráfico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40575"/>
              </p:ext>
            </p:extLst>
          </p:nvPr>
        </p:nvGraphicFramePr>
        <p:xfrm>
          <a:off x="179512" y="1556792"/>
          <a:ext cx="4868182" cy="261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13 Gráfico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871611"/>
              </p:ext>
            </p:extLst>
          </p:nvPr>
        </p:nvGraphicFramePr>
        <p:xfrm>
          <a:off x="5655904" y="1484784"/>
          <a:ext cx="3164568" cy="261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2 Gráfico">
            <a:extLst>
              <a:ext uri="{FF2B5EF4-FFF2-40B4-BE49-F238E27FC236}">
                <a16:creationId xmlns:a16="http://schemas.microsoft.com/office/drawing/2014/main" id="{906EDF9D-8F5B-4C57-B5C2-016DEC150A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470006"/>
              </p:ext>
            </p:extLst>
          </p:nvPr>
        </p:nvGraphicFramePr>
        <p:xfrm>
          <a:off x="-828600" y="3910876"/>
          <a:ext cx="7139780" cy="3210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4 Gráfico">
            <a:extLst>
              <a:ext uri="{FF2B5EF4-FFF2-40B4-BE49-F238E27FC236}">
                <a16:creationId xmlns:a16="http://schemas.microsoft.com/office/drawing/2014/main" id="{BA22B36B-EE5A-4C7E-A385-488454AFB1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9494019"/>
              </p:ext>
            </p:extLst>
          </p:nvPr>
        </p:nvGraphicFramePr>
        <p:xfrm>
          <a:off x="4391819" y="3897124"/>
          <a:ext cx="5615517" cy="3210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322263" y="685800"/>
            <a:ext cx="88217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GOIERRIKO KONTRATAZIOEN EZAUGARRIAK, GIPUZKOAREKIN ALDERAKETA</a:t>
            </a:r>
          </a:p>
          <a:p>
            <a:pPr algn="ctr">
              <a:defRPr/>
            </a:pPr>
            <a:r>
              <a:rPr lang="es-ES" b="1" dirty="0">
                <a:solidFill>
                  <a:srgbClr val="336699"/>
                </a:solidFill>
                <a:latin typeface="+mn-lt"/>
                <a:ea typeface="+mn-ea"/>
              </a:rPr>
              <a:t>CARACTERÍSTICAS DE LAS CONTRATACIONES DE GOIERRI, COMPARATIVA CON GIPUZKOA</a:t>
            </a:r>
          </a:p>
        </p:txBody>
      </p:sp>
      <p:sp>
        <p:nvSpPr>
          <p:cNvPr id="9" name="8 Rectángulo"/>
          <p:cNvSpPr/>
          <p:nvPr/>
        </p:nvSpPr>
        <p:spPr>
          <a:xfrm>
            <a:off x="827584" y="1333500"/>
            <a:ext cx="76328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(%) </a:t>
            </a:r>
            <a:r>
              <a:rPr lang="es-ES" sz="1600" b="1" dirty="0" err="1">
                <a:solidFill>
                  <a:srgbClr val="336699"/>
                </a:solidFill>
                <a:latin typeface="+mn-lt"/>
                <a:ea typeface="+mn-ea"/>
              </a:rPr>
              <a:t>Kontratazioak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lanbidearen</a:t>
            </a: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s-ES" sz="1600" b="1" dirty="0" err="1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arabera</a:t>
            </a: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. </a:t>
            </a:r>
            <a:endParaRPr lang="es-ES" altLang="es-ES" sz="1600" dirty="0">
              <a:solidFill>
                <a:srgbClr val="336699"/>
              </a:solidFill>
              <a:latin typeface="Calibri" charset="0"/>
            </a:endParaRPr>
          </a:p>
          <a:p>
            <a:pPr algn="ctr">
              <a:defRPr/>
            </a:pPr>
            <a:r>
              <a:rPr lang="es-ES" sz="1600" b="1" dirty="0">
                <a:solidFill>
                  <a:srgbClr val="336699"/>
                </a:solidFill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lang="es-ES" sz="1600" b="1" dirty="0">
                <a:solidFill>
                  <a:srgbClr val="336699"/>
                </a:solidFill>
                <a:latin typeface="+mn-lt"/>
                <a:ea typeface="+mn-ea"/>
              </a:rPr>
              <a:t>/ Contrataciones según la ocupación (%). </a:t>
            </a:r>
            <a:r>
              <a:rPr lang="es-ES" sz="1600" dirty="0">
                <a:solidFill>
                  <a:srgbClr val="336699"/>
                </a:solidFill>
                <a:latin typeface="+mn-lt"/>
                <a:ea typeface="+mn-ea"/>
              </a:rPr>
              <a:t> 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241263"/>
            <a:ext cx="1224000" cy="449365"/>
          </a:xfrm>
          <a:prstGeom prst="rect">
            <a:avLst/>
          </a:prstGeom>
        </p:spPr>
      </p:pic>
      <p:graphicFrame>
        <p:nvGraphicFramePr>
          <p:cNvPr id="4" name="3 Gráfico">
            <a:extLst>
              <a:ext uri="{FF2B5EF4-FFF2-40B4-BE49-F238E27FC236}">
                <a16:creationId xmlns:a16="http://schemas.microsoft.com/office/drawing/2014/main" id="{A605B64A-B028-446F-88B7-4821A08EA3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793963"/>
              </p:ext>
            </p:extLst>
          </p:nvPr>
        </p:nvGraphicFramePr>
        <p:xfrm>
          <a:off x="-684584" y="1973873"/>
          <a:ext cx="7068344" cy="3230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5 Gráfico">
            <a:extLst>
              <a:ext uri="{FF2B5EF4-FFF2-40B4-BE49-F238E27FC236}">
                <a16:creationId xmlns:a16="http://schemas.microsoft.com/office/drawing/2014/main" id="{A9B3A4DD-4014-4F42-ADBE-BDC6D9D3B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996150"/>
              </p:ext>
            </p:extLst>
          </p:nvPr>
        </p:nvGraphicFramePr>
        <p:xfrm>
          <a:off x="4649324" y="1916832"/>
          <a:ext cx="5971348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Datu Ekonomikoak 2017_01 - txoste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Datu Ekonomikoak 2017_01 - txostena</Template>
  <TotalTime>4989</TotalTime>
  <Words>441</Words>
  <Application>Microsoft Office PowerPoint</Application>
  <PresentationFormat>Presentación en pantalla (4:3)</PresentationFormat>
  <Paragraphs>170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Arial</vt:lpstr>
      <vt:lpstr>Calibri</vt:lpstr>
      <vt:lpstr>Century Gothic</vt:lpstr>
      <vt:lpstr>Datu Ekonomikoak 2017_01 - txostena</vt:lpstr>
      <vt:lpstr>Lan merkatuaren bilakaera 2025eko Uztaila (Iturria: Hiri Behatokia. Garapen,  2025eko Ekaineko datuak)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 merkatuaren bilakaera  2017ko Martxoa</dc:title>
  <dc:creator>Iker Auzmendi</dc:creator>
  <cp:lastModifiedBy>Iñaki Elzaurdi</cp:lastModifiedBy>
  <cp:revision>312</cp:revision>
  <cp:lastPrinted>2020-02-21T08:56:51Z</cp:lastPrinted>
  <dcterms:created xsi:type="dcterms:W3CDTF">2017-05-12T13:04:37Z</dcterms:created>
  <dcterms:modified xsi:type="dcterms:W3CDTF">2025-07-15T15:44:28Z</dcterms:modified>
</cp:coreProperties>
</file>